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48" r:id="rId1"/>
  </p:sldMasterIdLst>
  <p:notesMasterIdLst>
    <p:notesMasterId r:id="rId24"/>
  </p:notesMasterIdLst>
  <p:sldIdLst>
    <p:sldId id="287" r:id="rId2"/>
    <p:sldId id="288" r:id="rId3"/>
    <p:sldId id="289" r:id="rId4"/>
    <p:sldId id="290" r:id="rId5"/>
    <p:sldId id="291" r:id="rId6"/>
    <p:sldId id="256" r:id="rId7"/>
    <p:sldId id="276" r:id="rId8"/>
    <p:sldId id="261" r:id="rId9"/>
    <p:sldId id="277" r:id="rId10"/>
    <p:sldId id="271" r:id="rId11"/>
    <p:sldId id="278" r:id="rId12"/>
    <p:sldId id="262" r:id="rId13"/>
    <p:sldId id="259" r:id="rId14"/>
    <p:sldId id="265" r:id="rId15"/>
    <p:sldId id="279" r:id="rId16"/>
    <p:sldId id="280" r:id="rId17"/>
    <p:sldId id="260" r:id="rId18"/>
    <p:sldId id="281" r:id="rId19"/>
    <p:sldId id="283" r:id="rId20"/>
    <p:sldId id="282" r:id="rId21"/>
    <p:sldId id="285" r:id="rId22"/>
    <p:sldId id="286"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40FF"/>
    <a:srgbClr val="00FD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64"/>
    <p:restoredTop sz="94694"/>
  </p:normalViewPr>
  <p:slideViewPr>
    <p:cSldViewPr snapToGrid="0" snapToObjects="1">
      <p:cViewPr varScale="1">
        <p:scale>
          <a:sx n="143" d="100"/>
          <a:sy n="143" d="100"/>
        </p:scale>
        <p:origin x="264"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0.tiff>
</file>

<file path=ppt/media/image11.tiff>
</file>

<file path=ppt/media/image12.tiff>
</file>

<file path=ppt/media/image13.tiff>
</file>

<file path=ppt/media/image14.png>
</file>

<file path=ppt/media/image15.png>
</file>

<file path=ppt/media/image16.tiff>
</file>

<file path=ppt/media/image17.png>
</file>

<file path=ppt/media/image18.png>
</file>

<file path=ppt/media/image19.png>
</file>

<file path=ppt/media/image2.tiff>
</file>

<file path=ppt/media/image20.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07CC87-99FE-A94A-8F28-E365FF72B77C}" type="datetimeFigureOut">
              <a:rPr lang="en-US" smtClean="0"/>
              <a:t>1/21/20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B2F266-852D-F542-B5B0-6E854D2A25C7}" type="slidenum">
              <a:rPr lang="en-US" smtClean="0"/>
              <a:t>‹#›</a:t>
            </a:fld>
            <a:endParaRPr lang="en-US"/>
          </a:p>
        </p:txBody>
      </p:sp>
    </p:spTree>
    <p:extLst>
      <p:ext uri="{BB962C8B-B14F-4D97-AF65-F5344CB8AC3E}">
        <p14:creationId xmlns:p14="http://schemas.microsoft.com/office/powerpoint/2010/main" val="13387429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0F527-9814-4B45-A408-40B1E15063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5ADC69D-A5EA-7345-A91D-70FBE7A3C2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09A614-0AE7-D946-B8EE-AB2628C04968}"/>
              </a:ext>
            </a:extLst>
          </p:cNvPr>
          <p:cNvSpPr>
            <a:spLocks noGrp="1"/>
          </p:cNvSpPr>
          <p:nvPr>
            <p:ph type="dt" sz="half" idx="10"/>
          </p:nvPr>
        </p:nvSpPr>
        <p:spPr/>
        <p:txBody>
          <a:bodyPr/>
          <a:lstStyle/>
          <a:p>
            <a:fld id="{719645B1-413E-BE4D-AD5E-B559D7001428}" type="datetime1">
              <a:rPr lang="en-US" smtClean="0"/>
              <a:t>1/21/20</a:t>
            </a:fld>
            <a:endParaRPr lang="en-US"/>
          </a:p>
        </p:txBody>
      </p:sp>
      <p:sp>
        <p:nvSpPr>
          <p:cNvPr id="5" name="Footer Placeholder 4">
            <a:extLst>
              <a:ext uri="{FF2B5EF4-FFF2-40B4-BE49-F238E27FC236}">
                <a16:creationId xmlns:a16="http://schemas.microsoft.com/office/drawing/2014/main" id="{8B74A074-F242-B34B-88EA-A5C66E10A9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32F72F-F3FE-BA44-B604-917551D449D3}"/>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41723521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6D72E-09FC-AC45-AACC-84EF6C07402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727541-2DFD-3644-BA2D-D709A4BA017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26BE99-29D9-804A-8AF8-CA3FB0878E08}"/>
              </a:ext>
            </a:extLst>
          </p:cNvPr>
          <p:cNvSpPr>
            <a:spLocks noGrp="1"/>
          </p:cNvSpPr>
          <p:nvPr>
            <p:ph type="dt" sz="half" idx="10"/>
          </p:nvPr>
        </p:nvSpPr>
        <p:spPr/>
        <p:txBody>
          <a:bodyPr/>
          <a:lstStyle/>
          <a:p>
            <a:fld id="{08374555-DE3E-EA43-A4FC-9F6BFEAD6C0C}" type="datetime1">
              <a:rPr lang="en-US" smtClean="0"/>
              <a:t>1/21/20</a:t>
            </a:fld>
            <a:endParaRPr lang="en-US"/>
          </a:p>
        </p:txBody>
      </p:sp>
      <p:sp>
        <p:nvSpPr>
          <p:cNvPr id="5" name="Footer Placeholder 4">
            <a:extLst>
              <a:ext uri="{FF2B5EF4-FFF2-40B4-BE49-F238E27FC236}">
                <a16:creationId xmlns:a16="http://schemas.microsoft.com/office/drawing/2014/main" id="{5291CC37-F0B5-7043-B432-A5D01239AB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C8686B-2E33-784D-AB9D-067631D38C21}"/>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42506440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A86A64-6EE1-0D45-A24E-A6FDE521E1E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E31F08A-56EA-154A-811E-EFE54997686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C31E247-B1FE-F04E-8382-11B0E9C5CDD5}"/>
              </a:ext>
            </a:extLst>
          </p:cNvPr>
          <p:cNvSpPr>
            <a:spLocks noGrp="1"/>
          </p:cNvSpPr>
          <p:nvPr>
            <p:ph type="dt" sz="half" idx="10"/>
          </p:nvPr>
        </p:nvSpPr>
        <p:spPr/>
        <p:txBody>
          <a:bodyPr/>
          <a:lstStyle/>
          <a:p>
            <a:fld id="{201983D4-EE14-CF4B-ADD7-F2BEF69636A1}" type="datetime1">
              <a:rPr lang="en-US" smtClean="0"/>
              <a:t>1/21/20</a:t>
            </a:fld>
            <a:endParaRPr lang="en-US"/>
          </a:p>
        </p:txBody>
      </p:sp>
      <p:sp>
        <p:nvSpPr>
          <p:cNvPr id="5" name="Footer Placeholder 4">
            <a:extLst>
              <a:ext uri="{FF2B5EF4-FFF2-40B4-BE49-F238E27FC236}">
                <a16:creationId xmlns:a16="http://schemas.microsoft.com/office/drawing/2014/main" id="{9B8745F3-E1C7-2E4D-A0CB-EB89AE7252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002C87-400B-9F4B-9B0A-AABA4652F547}"/>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2821145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C0B9E-F38E-0A41-9153-558DD89C6C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159909-3667-ED41-ABB4-263D76D8180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A67B0D-C5BD-A242-9B8B-B8579E2B92F5}"/>
              </a:ext>
            </a:extLst>
          </p:cNvPr>
          <p:cNvSpPr>
            <a:spLocks noGrp="1"/>
          </p:cNvSpPr>
          <p:nvPr>
            <p:ph type="dt" sz="half" idx="10"/>
          </p:nvPr>
        </p:nvSpPr>
        <p:spPr/>
        <p:txBody>
          <a:bodyPr/>
          <a:lstStyle/>
          <a:p>
            <a:fld id="{659FE69B-2632-6741-B8B7-3CDD3F7AC376}" type="datetime1">
              <a:rPr lang="en-US" smtClean="0"/>
              <a:t>1/21/20</a:t>
            </a:fld>
            <a:endParaRPr lang="en-US"/>
          </a:p>
        </p:txBody>
      </p:sp>
      <p:sp>
        <p:nvSpPr>
          <p:cNvPr id="5" name="Footer Placeholder 4">
            <a:extLst>
              <a:ext uri="{FF2B5EF4-FFF2-40B4-BE49-F238E27FC236}">
                <a16:creationId xmlns:a16="http://schemas.microsoft.com/office/drawing/2014/main" id="{140D10C5-25DD-7741-AE5B-F5DDFFE411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39EF24-9419-814E-8660-2FDA71BF867D}"/>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42488734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F1D46A-21A1-4F4B-ABA1-49581701DED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8EECE01-DB01-0A4D-862F-D528457CDC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3E6223B-25B8-8840-9D33-925EC24731AA}"/>
              </a:ext>
            </a:extLst>
          </p:cNvPr>
          <p:cNvSpPr>
            <a:spLocks noGrp="1"/>
          </p:cNvSpPr>
          <p:nvPr>
            <p:ph type="dt" sz="half" idx="10"/>
          </p:nvPr>
        </p:nvSpPr>
        <p:spPr/>
        <p:txBody>
          <a:bodyPr/>
          <a:lstStyle/>
          <a:p>
            <a:fld id="{3ECC9B30-2F70-7E45-B327-018ADC57F4C1}" type="datetime1">
              <a:rPr lang="en-US" smtClean="0"/>
              <a:t>1/21/20</a:t>
            </a:fld>
            <a:endParaRPr lang="en-US"/>
          </a:p>
        </p:txBody>
      </p:sp>
      <p:sp>
        <p:nvSpPr>
          <p:cNvPr id="5" name="Footer Placeholder 4">
            <a:extLst>
              <a:ext uri="{FF2B5EF4-FFF2-40B4-BE49-F238E27FC236}">
                <a16:creationId xmlns:a16="http://schemas.microsoft.com/office/drawing/2014/main" id="{50EEC554-07F1-3841-AE3D-EB97014DB8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035304-1A06-974C-9ACF-3F3B01A711CE}"/>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6045245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1E186-217F-E143-95E6-0BB7E2CAC9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42B6F0-0691-AC45-A6A3-E276D5517E1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B542C95-8986-DD4A-B6F6-7B3BBF7EEF1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3066FF4-1442-CD45-8009-C7B1B5FCCF7A}"/>
              </a:ext>
            </a:extLst>
          </p:cNvPr>
          <p:cNvSpPr>
            <a:spLocks noGrp="1"/>
          </p:cNvSpPr>
          <p:nvPr>
            <p:ph type="dt" sz="half" idx="10"/>
          </p:nvPr>
        </p:nvSpPr>
        <p:spPr/>
        <p:txBody>
          <a:bodyPr/>
          <a:lstStyle/>
          <a:p>
            <a:fld id="{94AD8CBE-5F91-074F-8E06-413ED5CD48A3}" type="datetime1">
              <a:rPr lang="en-US" smtClean="0"/>
              <a:t>1/21/20</a:t>
            </a:fld>
            <a:endParaRPr lang="en-US"/>
          </a:p>
        </p:txBody>
      </p:sp>
      <p:sp>
        <p:nvSpPr>
          <p:cNvPr id="6" name="Footer Placeholder 5">
            <a:extLst>
              <a:ext uri="{FF2B5EF4-FFF2-40B4-BE49-F238E27FC236}">
                <a16:creationId xmlns:a16="http://schemas.microsoft.com/office/drawing/2014/main" id="{602C9D18-1094-5748-B001-6AB638CAC9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F59E89-B774-034A-AB1F-F7437FBD9D92}"/>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1858063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F1548-64C9-754B-8B77-239CD645B4D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2E65BC7-9AC7-0C4A-9B10-61DB53456BC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4CD8685-227B-584C-AC7A-2DDBB6D293A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1DE052-EF92-5C47-9BFE-3B1E35C101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E4B965D-42DB-F647-B941-32DCBA3D8FB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34FDAF-E65A-B24F-915E-B379CA6FEC8C}"/>
              </a:ext>
            </a:extLst>
          </p:cNvPr>
          <p:cNvSpPr>
            <a:spLocks noGrp="1"/>
          </p:cNvSpPr>
          <p:nvPr>
            <p:ph type="dt" sz="half" idx="10"/>
          </p:nvPr>
        </p:nvSpPr>
        <p:spPr/>
        <p:txBody>
          <a:bodyPr/>
          <a:lstStyle/>
          <a:p>
            <a:fld id="{B01AB1C7-E7B3-3240-895F-6D8F5F5D215A}" type="datetime1">
              <a:rPr lang="en-US" smtClean="0"/>
              <a:t>1/21/20</a:t>
            </a:fld>
            <a:endParaRPr lang="en-US"/>
          </a:p>
        </p:txBody>
      </p:sp>
      <p:sp>
        <p:nvSpPr>
          <p:cNvPr id="8" name="Footer Placeholder 7">
            <a:extLst>
              <a:ext uri="{FF2B5EF4-FFF2-40B4-BE49-F238E27FC236}">
                <a16:creationId xmlns:a16="http://schemas.microsoft.com/office/drawing/2014/main" id="{25A0C67D-5948-084A-89E7-8C8BCBCFA8C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50687A9-EFAB-424B-80B3-D995809BC009}"/>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3372896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769B-1510-8849-8BFF-4963EB4B4AC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7BB9C30-3073-1E43-8270-E52FE95511C8}"/>
              </a:ext>
            </a:extLst>
          </p:cNvPr>
          <p:cNvSpPr>
            <a:spLocks noGrp="1"/>
          </p:cNvSpPr>
          <p:nvPr>
            <p:ph type="dt" sz="half" idx="10"/>
          </p:nvPr>
        </p:nvSpPr>
        <p:spPr/>
        <p:txBody>
          <a:bodyPr/>
          <a:lstStyle/>
          <a:p>
            <a:fld id="{2F0A8FD3-C256-FF4D-89A8-F925F7253C54}" type="datetime1">
              <a:rPr lang="en-US" smtClean="0"/>
              <a:t>1/21/20</a:t>
            </a:fld>
            <a:endParaRPr lang="en-US"/>
          </a:p>
        </p:txBody>
      </p:sp>
      <p:sp>
        <p:nvSpPr>
          <p:cNvPr id="4" name="Footer Placeholder 3">
            <a:extLst>
              <a:ext uri="{FF2B5EF4-FFF2-40B4-BE49-F238E27FC236}">
                <a16:creationId xmlns:a16="http://schemas.microsoft.com/office/drawing/2014/main" id="{B383E3B5-F4B3-554A-80E3-1180723AC35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4B5354-670C-0B44-9389-3D081A40E1C1}"/>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28973502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47A67C-AB97-6B4D-9C30-8506E2378798}"/>
              </a:ext>
            </a:extLst>
          </p:cNvPr>
          <p:cNvSpPr>
            <a:spLocks noGrp="1"/>
          </p:cNvSpPr>
          <p:nvPr>
            <p:ph type="dt" sz="half" idx="10"/>
          </p:nvPr>
        </p:nvSpPr>
        <p:spPr/>
        <p:txBody>
          <a:bodyPr/>
          <a:lstStyle/>
          <a:p>
            <a:fld id="{1E04000E-9C51-8C4B-8150-20651AAE4200}" type="datetime1">
              <a:rPr lang="en-US" smtClean="0"/>
              <a:t>1/21/20</a:t>
            </a:fld>
            <a:endParaRPr lang="en-US"/>
          </a:p>
        </p:txBody>
      </p:sp>
      <p:sp>
        <p:nvSpPr>
          <p:cNvPr id="3" name="Footer Placeholder 2">
            <a:extLst>
              <a:ext uri="{FF2B5EF4-FFF2-40B4-BE49-F238E27FC236}">
                <a16:creationId xmlns:a16="http://schemas.microsoft.com/office/drawing/2014/main" id="{29C3629B-B3FC-934C-BCB6-0B29D78D4DD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80023B7-31D7-BF4F-9EE4-C1B29173BC87}"/>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1964108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23869-8FD6-AB43-B9C4-8A57B6B162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D879878-487B-1E4A-9169-A4EB22A082F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6E8B126-845E-574E-AD3F-322CA90CFC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81B232F-CFC3-1440-951F-DACD8C2E8BFA}"/>
              </a:ext>
            </a:extLst>
          </p:cNvPr>
          <p:cNvSpPr>
            <a:spLocks noGrp="1"/>
          </p:cNvSpPr>
          <p:nvPr>
            <p:ph type="dt" sz="half" idx="10"/>
          </p:nvPr>
        </p:nvSpPr>
        <p:spPr/>
        <p:txBody>
          <a:bodyPr/>
          <a:lstStyle/>
          <a:p>
            <a:fld id="{B1A8BE63-3D82-AD42-AE56-AF384DCC2719}" type="datetime1">
              <a:rPr lang="en-US" smtClean="0"/>
              <a:t>1/21/20</a:t>
            </a:fld>
            <a:endParaRPr lang="en-US"/>
          </a:p>
        </p:txBody>
      </p:sp>
      <p:sp>
        <p:nvSpPr>
          <p:cNvPr id="6" name="Footer Placeholder 5">
            <a:extLst>
              <a:ext uri="{FF2B5EF4-FFF2-40B4-BE49-F238E27FC236}">
                <a16:creationId xmlns:a16="http://schemas.microsoft.com/office/drawing/2014/main" id="{489E8A87-BF91-4347-91F7-FA1190B0EE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03CAB1-3B8D-974A-8D13-F432DB6C3A53}"/>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3781241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1C50AE-65BE-9A44-B0CF-5B5A03D027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C45FEC-49FE-B94C-ACF7-46249FC38E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567C118-3BC0-2B45-995F-76BE28C8EB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F9ABCAF-0847-7C40-91C0-A9EAC4D7825E}"/>
              </a:ext>
            </a:extLst>
          </p:cNvPr>
          <p:cNvSpPr>
            <a:spLocks noGrp="1"/>
          </p:cNvSpPr>
          <p:nvPr>
            <p:ph type="dt" sz="half" idx="10"/>
          </p:nvPr>
        </p:nvSpPr>
        <p:spPr/>
        <p:txBody>
          <a:bodyPr/>
          <a:lstStyle/>
          <a:p>
            <a:fld id="{BF7A7176-ED37-6B43-BAFC-962F45D17296}" type="datetime1">
              <a:rPr lang="en-US" smtClean="0"/>
              <a:t>1/21/20</a:t>
            </a:fld>
            <a:endParaRPr lang="en-US"/>
          </a:p>
        </p:txBody>
      </p:sp>
      <p:sp>
        <p:nvSpPr>
          <p:cNvPr id="6" name="Footer Placeholder 5">
            <a:extLst>
              <a:ext uri="{FF2B5EF4-FFF2-40B4-BE49-F238E27FC236}">
                <a16:creationId xmlns:a16="http://schemas.microsoft.com/office/drawing/2014/main" id="{3C58D9A4-896D-7449-8975-8A1645F239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B87DA9-E9F9-FA4D-893C-F69B35CA331A}"/>
              </a:ext>
            </a:extLst>
          </p:cNvPr>
          <p:cNvSpPr>
            <a:spLocks noGrp="1"/>
          </p:cNvSpPr>
          <p:nvPr>
            <p:ph type="sldNum" sz="quarter" idx="12"/>
          </p:nvPr>
        </p:nvSpPr>
        <p:spPr/>
        <p:txBody>
          <a:bodyPr/>
          <a:lstStyle/>
          <a:p>
            <a:fld id="{4F1611B7-9285-1F48-A026-12A07D3EB268}" type="slidenum">
              <a:rPr lang="en-US" smtClean="0"/>
              <a:t>‹#›</a:t>
            </a:fld>
            <a:endParaRPr lang="en-US"/>
          </a:p>
        </p:txBody>
      </p:sp>
    </p:spTree>
    <p:extLst>
      <p:ext uri="{BB962C8B-B14F-4D97-AF65-F5344CB8AC3E}">
        <p14:creationId xmlns:p14="http://schemas.microsoft.com/office/powerpoint/2010/main" val="8016757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C8F721-AB6F-7D45-9D85-C0D362738A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AF8C9EC-8C2F-CC47-9516-0B9F624719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FDDD17-2EE7-804F-B5B0-6BAD66AC7F9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5E849D-AA49-2E48-A00A-0F3E8F2E3716}" type="datetime1">
              <a:rPr lang="en-US" smtClean="0"/>
              <a:t>1/21/20</a:t>
            </a:fld>
            <a:endParaRPr lang="en-US"/>
          </a:p>
        </p:txBody>
      </p:sp>
      <p:sp>
        <p:nvSpPr>
          <p:cNvPr id="5" name="Footer Placeholder 4">
            <a:extLst>
              <a:ext uri="{FF2B5EF4-FFF2-40B4-BE49-F238E27FC236}">
                <a16:creationId xmlns:a16="http://schemas.microsoft.com/office/drawing/2014/main" id="{B4FC6C86-1EDD-5D4F-B8AC-89BFCA476E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586542B-0BAC-0746-9E33-91A80D24F3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1611B7-9285-1F48-A026-12A07D3EB268}" type="slidenum">
              <a:rPr lang="en-US" smtClean="0"/>
              <a:t>‹#›</a:t>
            </a:fld>
            <a:endParaRPr lang="en-US"/>
          </a:p>
        </p:txBody>
      </p:sp>
    </p:spTree>
    <p:extLst>
      <p:ext uri="{BB962C8B-B14F-4D97-AF65-F5344CB8AC3E}">
        <p14:creationId xmlns:p14="http://schemas.microsoft.com/office/powerpoint/2010/main" val="28308029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tiff"/><Relationship Id="rId1" Type="http://schemas.openxmlformats.org/officeDocument/2006/relationships/slideLayout" Target="../slideLayouts/slideLayout7.xml"/><Relationship Id="rId5" Type="http://schemas.openxmlformats.org/officeDocument/2006/relationships/image" Target="../media/image16.tiff"/><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8" Type="http://schemas.openxmlformats.org/officeDocument/2006/relationships/image" Target="../media/image9.tiff"/><Relationship Id="rId3" Type="http://schemas.openxmlformats.org/officeDocument/2006/relationships/image" Target="../media/image4.tiff"/><Relationship Id="rId7"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7.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_rels/slide9.xml.rels><?xml version="1.0" encoding="UTF-8" standalone="yes"?>
<Relationships xmlns="http://schemas.openxmlformats.org/package/2006/relationships"><Relationship Id="rId8" Type="http://schemas.openxmlformats.org/officeDocument/2006/relationships/image" Target="../media/image9.tiff"/><Relationship Id="rId3" Type="http://schemas.openxmlformats.org/officeDocument/2006/relationships/image" Target="../media/image4.tiff"/><Relationship Id="rId7" Type="http://schemas.openxmlformats.org/officeDocument/2006/relationships/image" Target="../media/image8.tiff"/><Relationship Id="rId2" Type="http://schemas.openxmlformats.org/officeDocument/2006/relationships/image" Target="../media/image3.tiff"/><Relationship Id="rId1" Type="http://schemas.openxmlformats.org/officeDocument/2006/relationships/slideLayout" Target="../slideLayouts/slideLayout7.xml"/><Relationship Id="rId6" Type="http://schemas.openxmlformats.org/officeDocument/2006/relationships/image" Target="../media/image7.tiff"/><Relationship Id="rId5" Type="http://schemas.openxmlformats.org/officeDocument/2006/relationships/image" Target="../media/image6.tiff"/><Relationship Id="rId4" Type="http://schemas.openxmlformats.org/officeDocument/2006/relationships/image" Target="../media/image5.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0458CCF-7A8B-AA46-A691-FBD23EDFDA3C}"/>
              </a:ext>
            </a:extLst>
          </p:cNvPr>
          <p:cNvSpPr>
            <a:spLocks noGrp="1"/>
          </p:cNvSpPr>
          <p:nvPr>
            <p:ph type="sldNum" sz="quarter" idx="12"/>
          </p:nvPr>
        </p:nvSpPr>
        <p:spPr/>
        <p:txBody>
          <a:bodyPr/>
          <a:lstStyle/>
          <a:p>
            <a:fld id="{4F1611B7-9285-1F48-A026-12A07D3EB268}" type="slidenum">
              <a:rPr lang="en-US" smtClean="0"/>
              <a:t>0</a:t>
            </a:fld>
            <a:endParaRPr lang="en-US"/>
          </a:p>
        </p:txBody>
      </p:sp>
      <p:pic>
        <p:nvPicPr>
          <p:cNvPr id="4" name="Picture 3">
            <a:extLst>
              <a:ext uri="{FF2B5EF4-FFF2-40B4-BE49-F238E27FC236}">
                <a16:creationId xmlns:a16="http://schemas.microsoft.com/office/drawing/2014/main" id="{8FD2FB8A-F8C5-164F-A270-C3A5B1567934}"/>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664025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A2361CF-6F42-204F-927D-2E002DB78971}"/>
              </a:ext>
            </a:extLst>
          </p:cNvPr>
          <p:cNvSpPr>
            <a:spLocks noGrp="1"/>
          </p:cNvSpPr>
          <p:nvPr>
            <p:ph type="sldNum" sz="quarter" idx="12"/>
          </p:nvPr>
        </p:nvSpPr>
        <p:spPr/>
        <p:txBody>
          <a:bodyPr/>
          <a:lstStyle/>
          <a:p>
            <a:fld id="{4F1611B7-9285-1F48-A026-12A07D3EB268}" type="slidenum">
              <a:rPr lang="en-US" smtClean="0"/>
              <a:t>9</a:t>
            </a:fld>
            <a:endParaRPr lang="en-US"/>
          </a:p>
        </p:txBody>
      </p:sp>
      <p:pic>
        <p:nvPicPr>
          <p:cNvPr id="4" name="Picture 3">
            <a:extLst>
              <a:ext uri="{FF2B5EF4-FFF2-40B4-BE49-F238E27FC236}">
                <a16:creationId xmlns:a16="http://schemas.microsoft.com/office/drawing/2014/main" id="{CEDF3241-8AD3-5342-8AD4-CE59783CDC1F}"/>
              </a:ext>
            </a:extLst>
          </p:cNvPr>
          <p:cNvPicPr>
            <a:picLocks noChangeAspect="1"/>
          </p:cNvPicPr>
          <p:nvPr/>
        </p:nvPicPr>
        <p:blipFill>
          <a:blip r:embed="rId2"/>
          <a:stretch>
            <a:fillRect/>
          </a:stretch>
        </p:blipFill>
        <p:spPr>
          <a:xfrm>
            <a:off x="5729685" y="1092200"/>
            <a:ext cx="7607300" cy="4673600"/>
          </a:xfrm>
          <a:prstGeom prst="rect">
            <a:avLst/>
          </a:prstGeom>
        </p:spPr>
      </p:pic>
      <p:pic>
        <p:nvPicPr>
          <p:cNvPr id="5" name="Picture 4">
            <a:extLst>
              <a:ext uri="{FF2B5EF4-FFF2-40B4-BE49-F238E27FC236}">
                <a16:creationId xmlns:a16="http://schemas.microsoft.com/office/drawing/2014/main" id="{EDA16039-64DA-144E-82CF-2FEF2403A981}"/>
              </a:ext>
            </a:extLst>
          </p:cNvPr>
          <p:cNvPicPr>
            <a:picLocks noChangeAspect="1"/>
          </p:cNvPicPr>
          <p:nvPr/>
        </p:nvPicPr>
        <p:blipFill>
          <a:blip r:embed="rId3"/>
          <a:stretch>
            <a:fillRect/>
          </a:stretch>
        </p:blipFill>
        <p:spPr>
          <a:xfrm>
            <a:off x="-68826" y="1092200"/>
            <a:ext cx="5798511" cy="4673600"/>
          </a:xfrm>
          <a:prstGeom prst="rect">
            <a:avLst/>
          </a:prstGeom>
        </p:spPr>
      </p:pic>
      <p:sp>
        <p:nvSpPr>
          <p:cNvPr id="7" name="Title 1">
            <a:extLst>
              <a:ext uri="{FF2B5EF4-FFF2-40B4-BE49-F238E27FC236}">
                <a16:creationId xmlns:a16="http://schemas.microsoft.com/office/drawing/2014/main" id="{CC201627-BD5C-4A46-9BAC-4C9D7F782EE4}"/>
              </a:ext>
            </a:extLst>
          </p:cNvPr>
          <p:cNvSpPr txBox="1">
            <a:spLocks/>
          </p:cNvSpPr>
          <p:nvPr/>
        </p:nvSpPr>
        <p:spPr>
          <a:xfrm>
            <a:off x="838200" y="365125"/>
            <a:ext cx="1051560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How would you interact with data?</a:t>
            </a:r>
          </a:p>
        </p:txBody>
      </p:sp>
    </p:spTree>
    <p:extLst>
      <p:ext uri="{BB962C8B-B14F-4D97-AF65-F5344CB8AC3E}">
        <p14:creationId xmlns:p14="http://schemas.microsoft.com/office/powerpoint/2010/main" val="22733641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2B72D-1CBB-B447-8E7F-C4A8912ABC98}"/>
              </a:ext>
            </a:extLst>
          </p:cNvPr>
          <p:cNvSpPr>
            <a:spLocks noGrp="1"/>
          </p:cNvSpPr>
          <p:nvPr>
            <p:ph type="title"/>
          </p:nvPr>
        </p:nvSpPr>
        <p:spPr/>
        <p:txBody>
          <a:bodyPr/>
          <a:lstStyle/>
          <a:p>
            <a:r>
              <a:rPr lang="en-US" dirty="0"/>
              <a:t>A few programming basics.</a:t>
            </a:r>
          </a:p>
        </p:txBody>
      </p:sp>
      <p:sp>
        <p:nvSpPr>
          <p:cNvPr id="3" name="Text Placeholder 2">
            <a:extLst>
              <a:ext uri="{FF2B5EF4-FFF2-40B4-BE49-F238E27FC236}">
                <a16:creationId xmlns:a16="http://schemas.microsoft.com/office/drawing/2014/main" id="{C5C6D058-B65B-BC42-B209-D9B3502FAF5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5EDD295-6D82-6C4D-A114-0CEEFDE39CD9}"/>
              </a:ext>
            </a:extLst>
          </p:cNvPr>
          <p:cNvSpPr>
            <a:spLocks noGrp="1"/>
          </p:cNvSpPr>
          <p:nvPr>
            <p:ph type="sldNum" sz="quarter" idx="12"/>
          </p:nvPr>
        </p:nvSpPr>
        <p:spPr/>
        <p:txBody>
          <a:bodyPr/>
          <a:lstStyle/>
          <a:p>
            <a:fld id="{4F1611B7-9285-1F48-A026-12A07D3EB268}" type="slidenum">
              <a:rPr lang="en-US" smtClean="0"/>
              <a:t>10</a:t>
            </a:fld>
            <a:endParaRPr lang="en-US"/>
          </a:p>
        </p:txBody>
      </p:sp>
    </p:spTree>
    <p:extLst>
      <p:ext uri="{BB962C8B-B14F-4D97-AF65-F5344CB8AC3E}">
        <p14:creationId xmlns:p14="http://schemas.microsoft.com/office/powerpoint/2010/main" val="23039084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4872309-D205-2A43-B550-0C53FBEBEAAF}"/>
              </a:ext>
            </a:extLst>
          </p:cNvPr>
          <p:cNvSpPr>
            <a:spLocks noGrp="1"/>
          </p:cNvSpPr>
          <p:nvPr>
            <p:ph type="sldNum" sz="quarter" idx="12"/>
          </p:nvPr>
        </p:nvSpPr>
        <p:spPr/>
        <p:txBody>
          <a:bodyPr/>
          <a:lstStyle/>
          <a:p>
            <a:fld id="{4F1611B7-9285-1F48-A026-12A07D3EB268}" type="slidenum">
              <a:rPr lang="en-US" smtClean="0"/>
              <a:t>11</a:t>
            </a:fld>
            <a:endParaRPr lang="en-US" dirty="0"/>
          </a:p>
        </p:txBody>
      </p:sp>
      <p:pic>
        <p:nvPicPr>
          <p:cNvPr id="5" name="Picture 4">
            <a:extLst>
              <a:ext uri="{FF2B5EF4-FFF2-40B4-BE49-F238E27FC236}">
                <a16:creationId xmlns:a16="http://schemas.microsoft.com/office/drawing/2014/main" id="{BAF0FDF6-EF24-7A41-9662-C24AADDBFC81}"/>
              </a:ext>
            </a:extLst>
          </p:cNvPr>
          <p:cNvPicPr>
            <a:picLocks noChangeAspect="1"/>
          </p:cNvPicPr>
          <p:nvPr/>
        </p:nvPicPr>
        <p:blipFill>
          <a:blip r:embed="rId2"/>
          <a:stretch>
            <a:fillRect/>
          </a:stretch>
        </p:blipFill>
        <p:spPr>
          <a:xfrm>
            <a:off x="2180734" y="492550"/>
            <a:ext cx="7830532" cy="5872900"/>
          </a:xfrm>
          <a:prstGeom prst="rect">
            <a:avLst/>
          </a:prstGeom>
        </p:spPr>
      </p:pic>
      <p:sp>
        <p:nvSpPr>
          <p:cNvPr id="6" name="TextBox 5">
            <a:extLst>
              <a:ext uri="{FF2B5EF4-FFF2-40B4-BE49-F238E27FC236}">
                <a16:creationId xmlns:a16="http://schemas.microsoft.com/office/drawing/2014/main" id="{931F7400-D30B-B54A-B4A4-F8F6C622D043}"/>
              </a:ext>
            </a:extLst>
          </p:cNvPr>
          <p:cNvSpPr txBox="1"/>
          <p:nvPr/>
        </p:nvSpPr>
        <p:spPr>
          <a:xfrm>
            <a:off x="4714411" y="6110129"/>
            <a:ext cx="5267789" cy="246221"/>
          </a:xfrm>
          <a:prstGeom prst="rect">
            <a:avLst/>
          </a:prstGeom>
          <a:noFill/>
        </p:spPr>
        <p:txBody>
          <a:bodyPr wrap="none" rtlCol="0">
            <a:spAutoFit/>
          </a:bodyPr>
          <a:lstStyle/>
          <a:p>
            <a:r>
              <a:rPr lang="en-US" sz="1000" dirty="0"/>
              <a:t>https://</a:t>
            </a:r>
            <a:r>
              <a:rPr lang="en-US" sz="1000" dirty="0" err="1"/>
              <a:t>craftofcoding.wordpress.com</a:t>
            </a:r>
            <a:r>
              <a:rPr lang="en-US" sz="1000" dirty="0"/>
              <a:t>/2017/01/09/my-periodic-table-of-programming-languages/</a:t>
            </a:r>
          </a:p>
        </p:txBody>
      </p:sp>
      <p:sp>
        <p:nvSpPr>
          <p:cNvPr id="7" name="Title 1">
            <a:extLst>
              <a:ext uri="{FF2B5EF4-FFF2-40B4-BE49-F238E27FC236}">
                <a16:creationId xmlns:a16="http://schemas.microsoft.com/office/drawing/2014/main" id="{EC1BEA7F-1545-9A49-8946-BEF5FA665E1B}"/>
              </a:ext>
            </a:extLst>
          </p:cNvPr>
          <p:cNvSpPr txBox="1">
            <a:spLocks/>
          </p:cNvSpPr>
          <p:nvPr/>
        </p:nvSpPr>
        <p:spPr>
          <a:xfrm>
            <a:off x="838200" y="365125"/>
            <a:ext cx="1051560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Programming Languages (not comprehensive)</a:t>
            </a:r>
          </a:p>
        </p:txBody>
      </p:sp>
      <p:sp>
        <p:nvSpPr>
          <p:cNvPr id="8" name="Rectangle 7">
            <a:extLst>
              <a:ext uri="{FF2B5EF4-FFF2-40B4-BE49-F238E27FC236}">
                <a16:creationId xmlns:a16="http://schemas.microsoft.com/office/drawing/2014/main" id="{A2BD3C47-FDF2-5846-804A-FA55BEBBDD9A}"/>
              </a:ext>
            </a:extLst>
          </p:cNvPr>
          <p:cNvSpPr/>
          <p:nvPr/>
        </p:nvSpPr>
        <p:spPr>
          <a:xfrm>
            <a:off x="4837471" y="3066976"/>
            <a:ext cx="530942" cy="54077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9F4B26F-BDE5-C24E-9153-CC736A6D9415}"/>
              </a:ext>
            </a:extLst>
          </p:cNvPr>
          <p:cNvSpPr/>
          <p:nvPr/>
        </p:nvSpPr>
        <p:spPr>
          <a:xfrm>
            <a:off x="4837471" y="3558600"/>
            <a:ext cx="530942" cy="54077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CAE97EC-6F82-0649-BFDD-BA07EA8F68C1}"/>
              </a:ext>
            </a:extLst>
          </p:cNvPr>
          <p:cNvSpPr/>
          <p:nvPr/>
        </p:nvSpPr>
        <p:spPr>
          <a:xfrm>
            <a:off x="6425812" y="3578264"/>
            <a:ext cx="530942" cy="54077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6DCF248-9FE3-EF43-A53F-6585374F1BA4}"/>
              </a:ext>
            </a:extLst>
          </p:cNvPr>
          <p:cNvSpPr/>
          <p:nvPr/>
        </p:nvSpPr>
        <p:spPr>
          <a:xfrm>
            <a:off x="5358580" y="4630599"/>
            <a:ext cx="530942" cy="54077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F9CA5D9-DFF3-2241-B99F-48AF155F06DD}"/>
              </a:ext>
            </a:extLst>
          </p:cNvPr>
          <p:cNvSpPr/>
          <p:nvPr/>
        </p:nvSpPr>
        <p:spPr>
          <a:xfrm>
            <a:off x="8044814" y="3064099"/>
            <a:ext cx="530942" cy="54077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8D86F1A-7EA0-FF41-8C17-DE721DB8FD18}"/>
              </a:ext>
            </a:extLst>
          </p:cNvPr>
          <p:cNvSpPr/>
          <p:nvPr/>
        </p:nvSpPr>
        <p:spPr>
          <a:xfrm>
            <a:off x="8044814" y="3567754"/>
            <a:ext cx="530942" cy="54077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5E0B9EE-362D-4E42-AA99-3EA93697AE7D}"/>
              </a:ext>
            </a:extLst>
          </p:cNvPr>
          <p:cNvSpPr/>
          <p:nvPr/>
        </p:nvSpPr>
        <p:spPr>
          <a:xfrm>
            <a:off x="4306529" y="2533835"/>
            <a:ext cx="530942" cy="540774"/>
          </a:xfrm>
          <a:prstGeom prst="rect">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31727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ounded Rectangle 27">
            <a:extLst>
              <a:ext uri="{FF2B5EF4-FFF2-40B4-BE49-F238E27FC236}">
                <a16:creationId xmlns:a16="http://schemas.microsoft.com/office/drawing/2014/main" id="{DCC0EB21-615D-254D-A544-34227321E395}"/>
              </a:ext>
            </a:extLst>
          </p:cNvPr>
          <p:cNvSpPr/>
          <p:nvPr/>
        </p:nvSpPr>
        <p:spPr>
          <a:xfrm>
            <a:off x="10154139" y="2649894"/>
            <a:ext cx="1078629" cy="684923"/>
          </a:xfrm>
          <a:prstGeom prst="roundRect">
            <a:avLst/>
          </a:prstGeom>
          <a:solidFill>
            <a:schemeClr val="bg2"/>
          </a:solidFill>
          <a:ln w="285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C00000"/>
                </a:solidFill>
              </a:rPr>
              <a:t>Machine</a:t>
            </a:r>
          </a:p>
          <a:p>
            <a:pPr algn="ctr"/>
            <a:r>
              <a:rPr lang="en-US" dirty="0">
                <a:solidFill>
                  <a:srgbClr val="C00000"/>
                </a:solidFill>
              </a:rPr>
              <a:t>code</a:t>
            </a:r>
          </a:p>
        </p:txBody>
      </p:sp>
      <p:sp>
        <p:nvSpPr>
          <p:cNvPr id="29" name="Rounded Rectangle 28">
            <a:extLst>
              <a:ext uri="{FF2B5EF4-FFF2-40B4-BE49-F238E27FC236}">
                <a16:creationId xmlns:a16="http://schemas.microsoft.com/office/drawing/2014/main" id="{B218F649-02F8-5042-BD7D-689FEB5E1967}"/>
              </a:ext>
            </a:extLst>
          </p:cNvPr>
          <p:cNvSpPr/>
          <p:nvPr/>
        </p:nvSpPr>
        <p:spPr>
          <a:xfrm>
            <a:off x="8622820" y="2649894"/>
            <a:ext cx="1284693" cy="684923"/>
          </a:xfrm>
          <a:prstGeom prst="roundRect">
            <a:avLst/>
          </a:prstGeom>
          <a:solidFill>
            <a:schemeClr val="bg2"/>
          </a:solidFill>
          <a:ln w="2857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2"/>
                </a:solidFill>
              </a:rPr>
              <a:t>Assembly</a:t>
            </a:r>
          </a:p>
          <a:p>
            <a:pPr algn="ctr"/>
            <a:r>
              <a:rPr lang="en-US" dirty="0">
                <a:solidFill>
                  <a:schemeClr val="accent2"/>
                </a:solidFill>
              </a:rPr>
              <a:t>language</a:t>
            </a:r>
          </a:p>
        </p:txBody>
      </p:sp>
      <p:sp>
        <p:nvSpPr>
          <p:cNvPr id="30" name="Rounded Rectangle 29">
            <a:extLst>
              <a:ext uri="{FF2B5EF4-FFF2-40B4-BE49-F238E27FC236}">
                <a16:creationId xmlns:a16="http://schemas.microsoft.com/office/drawing/2014/main" id="{6E4D52A0-5434-A84C-B058-140D1E404983}"/>
              </a:ext>
            </a:extLst>
          </p:cNvPr>
          <p:cNvSpPr/>
          <p:nvPr/>
        </p:nvSpPr>
        <p:spPr>
          <a:xfrm>
            <a:off x="4979353" y="2649894"/>
            <a:ext cx="1078629" cy="684923"/>
          </a:xfrm>
          <a:prstGeom prst="roundRect">
            <a:avLst/>
          </a:prstGeom>
          <a:solidFill>
            <a:schemeClr val="bg2"/>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solidFill>
              </a:rPr>
              <a:t>C/C++</a:t>
            </a:r>
          </a:p>
        </p:txBody>
      </p:sp>
      <p:sp>
        <p:nvSpPr>
          <p:cNvPr id="31" name="Rounded Rectangle 30">
            <a:extLst>
              <a:ext uri="{FF2B5EF4-FFF2-40B4-BE49-F238E27FC236}">
                <a16:creationId xmlns:a16="http://schemas.microsoft.com/office/drawing/2014/main" id="{AD46E2D7-B2F9-3747-B039-587D95730E56}"/>
              </a:ext>
            </a:extLst>
          </p:cNvPr>
          <p:cNvSpPr/>
          <p:nvPr/>
        </p:nvSpPr>
        <p:spPr>
          <a:xfrm>
            <a:off x="3494687" y="2649894"/>
            <a:ext cx="1078629" cy="684923"/>
          </a:xfrm>
          <a:prstGeom prst="roundRect">
            <a:avLst/>
          </a:prstGeom>
          <a:solidFill>
            <a:schemeClr val="bg2"/>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solidFill>
              </a:rPr>
              <a:t>Python,</a:t>
            </a:r>
          </a:p>
          <a:p>
            <a:pPr algn="ctr"/>
            <a:r>
              <a:rPr lang="en-US" dirty="0">
                <a:solidFill>
                  <a:schemeClr val="accent6"/>
                </a:solidFill>
              </a:rPr>
              <a:t>MATLAB</a:t>
            </a:r>
          </a:p>
        </p:txBody>
      </p:sp>
      <p:sp>
        <p:nvSpPr>
          <p:cNvPr id="32" name="Rounded Rectangle 31">
            <a:extLst>
              <a:ext uri="{FF2B5EF4-FFF2-40B4-BE49-F238E27FC236}">
                <a16:creationId xmlns:a16="http://schemas.microsoft.com/office/drawing/2014/main" id="{445F7B4F-5B2C-3D4F-8FB5-56BC20483A54}"/>
              </a:ext>
            </a:extLst>
          </p:cNvPr>
          <p:cNvSpPr/>
          <p:nvPr/>
        </p:nvSpPr>
        <p:spPr>
          <a:xfrm>
            <a:off x="873349" y="2649893"/>
            <a:ext cx="1078629" cy="684923"/>
          </a:xfrm>
          <a:prstGeom prst="roundRect">
            <a:avLst/>
          </a:prstGeom>
          <a:solidFill>
            <a:schemeClr val="bg2"/>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1"/>
                </a:solidFill>
              </a:rPr>
              <a:t>Human</a:t>
            </a:r>
          </a:p>
          <a:p>
            <a:pPr algn="ctr"/>
            <a:r>
              <a:rPr lang="en-US" dirty="0">
                <a:solidFill>
                  <a:schemeClr val="accent1"/>
                </a:solidFill>
              </a:rPr>
              <a:t>speech</a:t>
            </a:r>
          </a:p>
        </p:txBody>
      </p:sp>
      <p:sp>
        <p:nvSpPr>
          <p:cNvPr id="2" name="Title 1">
            <a:extLst>
              <a:ext uri="{FF2B5EF4-FFF2-40B4-BE49-F238E27FC236}">
                <a16:creationId xmlns:a16="http://schemas.microsoft.com/office/drawing/2014/main" id="{B15A042A-BC72-3643-B082-F7F858AE85D8}"/>
              </a:ext>
            </a:extLst>
          </p:cNvPr>
          <p:cNvSpPr txBox="1">
            <a:spLocks/>
          </p:cNvSpPr>
          <p:nvPr/>
        </p:nvSpPr>
        <p:spPr>
          <a:xfrm>
            <a:off x="838200" y="365125"/>
            <a:ext cx="1051560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Programming Languages</a:t>
            </a:r>
          </a:p>
        </p:txBody>
      </p:sp>
      <p:sp>
        <p:nvSpPr>
          <p:cNvPr id="3" name="Right Triangle 2">
            <a:extLst>
              <a:ext uri="{FF2B5EF4-FFF2-40B4-BE49-F238E27FC236}">
                <a16:creationId xmlns:a16="http://schemas.microsoft.com/office/drawing/2014/main" id="{416FD7B9-DFA2-7F4C-A76B-2B3C7910C365}"/>
              </a:ext>
            </a:extLst>
          </p:cNvPr>
          <p:cNvSpPr/>
          <p:nvPr/>
        </p:nvSpPr>
        <p:spPr>
          <a:xfrm>
            <a:off x="1371598" y="1464905"/>
            <a:ext cx="9321281" cy="270589"/>
          </a:xfrm>
          <a:prstGeom prst="rtTriangle">
            <a:avLst/>
          </a:prstGeom>
          <a:gradFill flip="none" rotWithShape="1">
            <a:gsLst>
              <a:gs pos="25000">
                <a:schemeClr val="accent6"/>
              </a:gs>
              <a:gs pos="0">
                <a:schemeClr val="accent1"/>
              </a:gs>
              <a:gs pos="50000">
                <a:schemeClr val="accent4"/>
              </a:gs>
              <a:gs pos="75000">
                <a:schemeClr val="accent2"/>
              </a:gs>
              <a:gs pos="100000">
                <a:srgbClr val="C00000"/>
              </a:gs>
            </a:gsLst>
            <a:lin ang="0" scaled="1"/>
            <a:tileRect/>
          </a:grad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Box 4">
            <a:extLst>
              <a:ext uri="{FF2B5EF4-FFF2-40B4-BE49-F238E27FC236}">
                <a16:creationId xmlns:a16="http://schemas.microsoft.com/office/drawing/2014/main" id="{A0BFA97A-BB40-EF45-83DD-D72257A4E2B4}"/>
              </a:ext>
            </a:extLst>
          </p:cNvPr>
          <p:cNvSpPr txBox="1"/>
          <p:nvPr/>
        </p:nvSpPr>
        <p:spPr>
          <a:xfrm>
            <a:off x="820101" y="1096885"/>
            <a:ext cx="1120756" cy="369332"/>
          </a:xfrm>
          <a:prstGeom prst="rect">
            <a:avLst/>
          </a:prstGeom>
          <a:noFill/>
        </p:spPr>
        <p:txBody>
          <a:bodyPr wrap="none" rtlCol="0">
            <a:spAutoFit/>
          </a:bodyPr>
          <a:lstStyle/>
          <a:p>
            <a:r>
              <a:rPr lang="en-US" b="1" dirty="0">
                <a:solidFill>
                  <a:schemeClr val="accent1"/>
                </a:solidFill>
              </a:rPr>
              <a:t>High level</a:t>
            </a:r>
          </a:p>
        </p:txBody>
      </p:sp>
      <p:sp>
        <p:nvSpPr>
          <p:cNvPr id="6" name="TextBox 5">
            <a:extLst>
              <a:ext uri="{FF2B5EF4-FFF2-40B4-BE49-F238E27FC236}">
                <a16:creationId xmlns:a16="http://schemas.microsoft.com/office/drawing/2014/main" id="{F2E52E8D-EEF9-F740-8C28-F9CE38F26603}"/>
              </a:ext>
            </a:extLst>
          </p:cNvPr>
          <p:cNvSpPr txBox="1"/>
          <p:nvPr/>
        </p:nvSpPr>
        <p:spPr>
          <a:xfrm>
            <a:off x="10163470" y="1093628"/>
            <a:ext cx="1078629" cy="369332"/>
          </a:xfrm>
          <a:prstGeom prst="rect">
            <a:avLst/>
          </a:prstGeom>
          <a:noFill/>
        </p:spPr>
        <p:txBody>
          <a:bodyPr wrap="none" rtlCol="0">
            <a:spAutoFit/>
          </a:bodyPr>
          <a:lstStyle/>
          <a:p>
            <a:r>
              <a:rPr lang="en-US" b="1" dirty="0">
                <a:solidFill>
                  <a:srgbClr val="C00000"/>
                </a:solidFill>
              </a:rPr>
              <a:t>Low level</a:t>
            </a:r>
          </a:p>
        </p:txBody>
      </p:sp>
      <p:cxnSp>
        <p:nvCxnSpPr>
          <p:cNvPr id="8" name="Straight Connector 7">
            <a:extLst>
              <a:ext uri="{FF2B5EF4-FFF2-40B4-BE49-F238E27FC236}">
                <a16:creationId xmlns:a16="http://schemas.microsoft.com/office/drawing/2014/main" id="{3C733E98-19E5-2949-8137-74588325878E}"/>
              </a:ext>
            </a:extLst>
          </p:cNvPr>
          <p:cNvCxnSpPr>
            <a:cxnSpLocks/>
          </p:cNvCxnSpPr>
          <p:nvPr/>
        </p:nvCxnSpPr>
        <p:spPr>
          <a:xfrm>
            <a:off x="1379374" y="1735494"/>
            <a:ext cx="0" cy="914400"/>
          </a:xfrm>
          <a:prstGeom prst="line">
            <a:avLst/>
          </a:prstGeom>
          <a:solidFill>
            <a:schemeClr val="accent1">
              <a:lumMod val="40000"/>
              <a:lumOff val="60000"/>
            </a:schemeClr>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cxnSp>
        <p:nvCxnSpPr>
          <p:cNvPr id="10" name="Straight Connector 9">
            <a:extLst>
              <a:ext uri="{FF2B5EF4-FFF2-40B4-BE49-F238E27FC236}">
                <a16:creationId xmlns:a16="http://schemas.microsoft.com/office/drawing/2014/main" id="{558C6AD6-C067-2343-8E78-982EFA3751CC}"/>
              </a:ext>
            </a:extLst>
          </p:cNvPr>
          <p:cNvCxnSpPr>
            <a:cxnSpLocks/>
          </p:cNvCxnSpPr>
          <p:nvPr/>
        </p:nvCxnSpPr>
        <p:spPr>
          <a:xfrm>
            <a:off x="10692879" y="1735494"/>
            <a:ext cx="0" cy="914400"/>
          </a:xfrm>
          <a:prstGeom prst="line">
            <a:avLst/>
          </a:prstGeom>
          <a:solidFill>
            <a:schemeClr val="accent1">
              <a:lumMod val="40000"/>
              <a:lumOff val="60000"/>
            </a:schemeClr>
          </a:solidFill>
          <a:ln w="28575">
            <a:solidFill>
              <a:srgbClr val="C0000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cxnSp>
        <p:nvCxnSpPr>
          <p:cNvPr id="14" name="Straight Connector 13">
            <a:extLst>
              <a:ext uri="{FF2B5EF4-FFF2-40B4-BE49-F238E27FC236}">
                <a16:creationId xmlns:a16="http://schemas.microsoft.com/office/drawing/2014/main" id="{5CF0646A-7AD7-7B47-B432-744E8E40DB2F}"/>
              </a:ext>
            </a:extLst>
          </p:cNvPr>
          <p:cNvCxnSpPr>
            <a:cxnSpLocks/>
          </p:cNvCxnSpPr>
          <p:nvPr/>
        </p:nvCxnSpPr>
        <p:spPr>
          <a:xfrm>
            <a:off x="4019626" y="1735494"/>
            <a:ext cx="0" cy="914400"/>
          </a:xfrm>
          <a:prstGeom prst="line">
            <a:avLst/>
          </a:prstGeom>
          <a:solidFill>
            <a:schemeClr val="accent1">
              <a:lumMod val="40000"/>
              <a:lumOff val="60000"/>
            </a:schemeClr>
          </a:solidFill>
          <a:ln w="28575">
            <a:solidFill>
              <a:schemeClr val="accent6"/>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cxnSp>
        <p:nvCxnSpPr>
          <p:cNvPr id="15" name="Straight Connector 14">
            <a:extLst>
              <a:ext uri="{FF2B5EF4-FFF2-40B4-BE49-F238E27FC236}">
                <a16:creationId xmlns:a16="http://schemas.microsoft.com/office/drawing/2014/main" id="{C2B6449D-CD90-2449-8833-1F7E65DC6D38}"/>
              </a:ext>
            </a:extLst>
          </p:cNvPr>
          <p:cNvCxnSpPr>
            <a:cxnSpLocks/>
          </p:cNvCxnSpPr>
          <p:nvPr/>
        </p:nvCxnSpPr>
        <p:spPr>
          <a:xfrm>
            <a:off x="9250906" y="1735494"/>
            <a:ext cx="0" cy="914400"/>
          </a:xfrm>
          <a:prstGeom prst="line">
            <a:avLst/>
          </a:prstGeom>
          <a:solidFill>
            <a:schemeClr val="accent1">
              <a:lumMod val="40000"/>
              <a:lumOff val="60000"/>
            </a:schemeClr>
          </a:solidFill>
          <a:ln w="28575">
            <a:solidFill>
              <a:schemeClr val="accent2"/>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cxnSp>
        <p:nvCxnSpPr>
          <p:cNvPr id="17" name="Straight Connector 16">
            <a:extLst>
              <a:ext uri="{FF2B5EF4-FFF2-40B4-BE49-F238E27FC236}">
                <a16:creationId xmlns:a16="http://schemas.microsoft.com/office/drawing/2014/main" id="{624DE800-7275-9D46-805C-94AC69AC95E5}"/>
              </a:ext>
            </a:extLst>
          </p:cNvPr>
          <p:cNvCxnSpPr>
            <a:cxnSpLocks/>
          </p:cNvCxnSpPr>
          <p:nvPr/>
        </p:nvCxnSpPr>
        <p:spPr>
          <a:xfrm>
            <a:off x="5494944" y="1735494"/>
            <a:ext cx="0" cy="914400"/>
          </a:xfrm>
          <a:prstGeom prst="line">
            <a:avLst/>
          </a:prstGeom>
          <a:solidFill>
            <a:schemeClr val="accent1">
              <a:lumMod val="40000"/>
              <a:lumOff val="60000"/>
            </a:schemeClr>
          </a:solidFill>
          <a:ln w="28575">
            <a:solidFill>
              <a:schemeClr val="accent6"/>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22" name="TextBox 21">
            <a:extLst>
              <a:ext uri="{FF2B5EF4-FFF2-40B4-BE49-F238E27FC236}">
                <a16:creationId xmlns:a16="http://schemas.microsoft.com/office/drawing/2014/main" id="{E4879A4A-EBAE-064D-AF90-C6CFCFAD41AC}"/>
              </a:ext>
            </a:extLst>
          </p:cNvPr>
          <p:cNvSpPr txBox="1"/>
          <p:nvPr/>
        </p:nvSpPr>
        <p:spPr>
          <a:xfrm>
            <a:off x="9639087" y="4807007"/>
            <a:ext cx="1791477" cy="646331"/>
          </a:xfrm>
          <a:prstGeom prst="rect">
            <a:avLst/>
          </a:prstGeom>
          <a:noFill/>
        </p:spPr>
        <p:txBody>
          <a:bodyPr wrap="square" rtlCol="0">
            <a:spAutoFit/>
          </a:bodyPr>
          <a:lstStyle/>
          <a:p>
            <a:r>
              <a:rPr lang="en-US" dirty="0">
                <a:solidFill>
                  <a:srgbClr val="C00000"/>
                </a:solidFill>
              </a:rPr>
              <a:t>Binary code that a CPU can run.</a:t>
            </a:r>
          </a:p>
        </p:txBody>
      </p:sp>
      <p:sp>
        <p:nvSpPr>
          <p:cNvPr id="23" name="TextBox 22">
            <a:extLst>
              <a:ext uri="{FF2B5EF4-FFF2-40B4-BE49-F238E27FC236}">
                <a16:creationId xmlns:a16="http://schemas.microsoft.com/office/drawing/2014/main" id="{73C294BB-CC4F-474F-BA7C-0AF4C52AF3D7}"/>
              </a:ext>
            </a:extLst>
          </p:cNvPr>
          <p:cNvSpPr txBox="1"/>
          <p:nvPr/>
        </p:nvSpPr>
        <p:spPr>
          <a:xfrm>
            <a:off x="7197923" y="3887068"/>
            <a:ext cx="2956216" cy="923330"/>
          </a:xfrm>
          <a:prstGeom prst="rect">
            <a:avLst/>
          </a:prstGeom>
          <a:noFill/>
        </p:spPr>
        <p:txBody>
          <a:bodyPr wrap="square" rtlCol="0">
            <a:spAutoFit/>
          </a:bodyPr>
          <a:lstStyle/>
          <a:p>
            <a:r>
              <a:rPr lang="en-US" dirty="0">
                <a:solidFill>
                  <a:schemeClr val="accent2"/>
                </a:solidFill>
              </a:rPr>
              <a:t>Human-readable (somewhat) instructions that mostly map to machine instructions.</a:t>
            </a:r>
          </a:p>
        </p:txBody>
      </p:sp>
      <p:sp>
        <p:nvSpPr>
          <p:cNvPr id="39" name="Left Brace 38">
            <a:extLst>
              <a:ext uri="{FF2B5EF4-FFF2-40B4-BE49-F238E27FC236}">
                <a16:creationId xmlns:a16="http://schemas.microsoft.com/office/drawing/2014/main" id="{C792AB3C-8435-5D40-A000-EA8CA6E00536}"/>
              </a:ext>
            </a:extLst>
          </p:cNvPr>
          <p:cNvSpPr/>
          <p:nvPr/>
        </p:nvSpPr>
        <p:spPr>
          <a:xfrm rot="16200000">
            <a:off x="9092675" y="3596943"/>
            <a:ext cx="382558" cy="4161454"/>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a:extLst>
              <a:ext uri="{FF2B5EF4-FFF2-40B4-BE49-F238E27FC236}">
                <a16:creationId xmlns:a16="http://schemas.microsoft.com/office/drawing/2014/main" id="{880E37CD-B1B5-B048-9DA5-2FC8425FCD3F}"/>
              </a:ext>
            </a:extLst>
          </p:cNvPr>
          <p:cNvSpPr txBox="1"/>
          <p:nvPr/>
        </p:nvSpPr>
        <p:spPr>
          <a:xfrm>
            <a:off x="8455297" y="5868950"/>
            <a:ext cx="1657313" cy="369332"/>
          </a:xfrm>
          <a:prstGeom prst="rect">
            <a:avLst/>
          </a:prstGeom>
          <a:noFill/>
        </p:spPr>
        <p:txBody>
          <a:bodyPr wrap="none" rtlCol="0">
            <a:spAutoFit/>
          </a:bodyPr>
          <a:lstStyle/>
          <a:p>
            <a:pPr algn="ctr"/>
            <a:r>
              <a:rPr lang="en-US" dirty="0"/>
              <a:t>CPU dependent</a:t>
            </a:r>
          </a:p>
        </p:txBody>
      </p:sp>
      <p:sp>
        <p:nvSpPr>
          <p:cNvPr id="41" name="Left Brace 40">
            <a:extLst>
              <a:ext uri="{FF2B5EF4-FFF2-40B4-BE49-F238E27FC236}">
                <a16:creationId xmlns:a16="http://schemas.microsoft.com/office/drawing/2014/main" id="{C7F63F35-1DAB-8145-9F17-63CE31CCB0EE}"/>
              </a:ext>
            </a:extLst>
          </p:cNvPr>
          <p:cNvSpPr/>
          <p:nvPr/>
        </p:nvSpPr>
        <p:spPr>
          <a:xfrm rot="16200000">
            <a:off x="4525337" y="3676253"/>
            <a:ext cx="382558" cy="4021494"/>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a:extLst>
              <a:ext uri="{FF2B5EF4-FFF2-40B4-BE49-F238E27FC236}">
                <a16:creationId xmlns:a16="http://schemas.microsoft.com/office/drawing/2014/main" id="{72FD71BD-022D-5347-A2B2-BFE60FBE6A27}"/>
              </a:ext>
            </a:extLst>
          </p:cNvPr>
          <p:cNvSpPr txBox="1"/>
          <p:nvPr/>
        </p:nvSpPr>
        <p:spPr>
          <a:xfrm>
            <a:off x="3800596" y="5883712"/>
            <a:ext cx="1832040" cy="369332"/>
          </a:xfrm>
          <a:prstGeom prst="rect">
            <a:avLst/>
          </a:prstGeom>
          <a:noFill/>
        </p:spPr>
        <p:txBody>
          <a:bodyPr wrap="none" rtlCol="0">
            <a:spAutoFit/>
          </a:bodyPr>
          <a:lstStyle/>
          <a:p>
            <a:pPr algn="ctr"/>
            <a:r>
              <a:rPr lang="en-US" dirty="0"/>
              <a:t>CPU independent</a:t>
            </a:r>
          </a:p>
        </p:txBody>
      </p:sp>
      <p:sp>
        <p:nvSpPr>
          <p:cNvPr id="43" name="TextBox 42">
            <a:extLst>
              <a:ext uri="{FF2B5EF4-FFF2-40B4-BE49-F238E27FC236}">
                <a16:creationId xmlns:a16="http://schemas.microsoft.com/office/drawing/2014/main" id="{0568A548-864B-EE47-A5B7-A35E05CF4D9E}"/>
              </a:ext>
            </a:extLst>
          </p:cNvPr>
          <p:cNvSpPr txBox="1"/>
          <p:nvPr/>
        </p:nvSpPr>
        <p:spPr>
          <a:xfrm>
            <a:off x="2890368" y="3888332"/>
            <a:ext cx="3836995" cy="646331"/>
          </a:xfrm>
          <a:prstGeom prst="rect">
            <a:avLst/>
          </a:prstGeom>
          <a:noFill/>
        </p:spPr>
        <p:txBody>
          <a:bodyPr wrap="square" rtlCol="0">
            <a:spAutoFit/>
          </a:bodyPr>
          <a:lstStyle/>
          <a:p>
            <a:r>
              <a:rPr lang="en-US" dirty="0">
                <a:solidFill>
                  <a:schemeClr val="accent6"/>
                </a:solidFill>
              </a:rPr>
              <a:t>Human-readable code that must be compiled into machine code for a CPU.</a:t>
            </a:r>
          </a:p>
        </p:txBody>
      </p:sp>
      <p:cxnSp>
        <p:nvCxnSpPr>
          <p:cNvPr id="53" name="Straight Connector 52">
            <a:extLst>
              <a:ext uri="{FF2B5EF4-FFF2-40B4-BE49-F238E27FC236}">
                <a16:creationId xmlns:a16="http://schemas.microsoft.com/office/drawing/2014/main" id="{662290B6-4BD8-7740-BCFD-3AFEEC6E1564}"/>
              </a:ext>
            </a:extLst>
          </p:cNvPr>
          <p:cNvCxnSpPr>
            <a:cxnSpLocks/>
          </p:cNvCxnSpPr>
          <p:nvPr/>
        </p:nvCxnSpPr>
        <p:spPr>
          <a:xfrm>
            <a:off x="9250906" y="3334816"/>
            <a:ext cx="0" cy="552252"/>
          </a:xfrm>
          <a:prstGeom prst="line">
            <a:avLst/>
          </a:prstGeom>
          <a:solidFill>
            <a:schemeClr val="accent1">
              <a:lumMod val="40000"/>
              <a:lumOff val="60000"/>
            </a:schemeClr>
          </a:solidFill>
          <a:ln w="19050">
            <a:solidFill>
              <a:schemeClr val="accent2"/>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cxnSp>
        <p:nvCxnSpPr>
          <p:cNvPr id="56" name="Straight Connector 55">
            <a:extLst>
              <a:ext uri="{FF2B5EF4-FFF2-40B4-BE49-F238E27FC236}">
                <a16:creationId xmlns:a16="http://schemas.microsoft.com/office/drawing/2014/main" id="{6B853E71-CC39-1246-8DE0-F6D59769971F}"/>
              </a:ext>
            </a:extLst>
          </p:cNvPr>
          <p:cNvCxnSpPr>
            <a:cxnSpLocks/>
          </p:cNvCxnSpPr>
          <p:nvPr/>
        </p:nvCxnSpPr>
        <p:spPr>
          <a:xfrm>
            <a:off x="10692879" y="3334816"/>
            <a:ext cx="0" cy="1472191"/>
          </a:xfrm>
          <a:prstGeom prst="line">
            <a:avLst/>
          </a:prstGeom>
          <a:solidFill>
            <a:schemeClr val="accent1">
              <a:lumMod val="40000"/>
              <a:lumOff val="60000"/>
            </a:schemeClr>
          </a:solidFill>
          <a:ln w="19050">
            <a:solidFill>
              <a:srgbClr val="C00000"/>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cxnSp>
        <p:nvCxnSpPr>
          <p:cNvPr id="58" name="Straight Connector 57">
            <a:extLst>
              <a:ext uri="{FF2B5EF4-FFF2-40B4-BE49-F238E27FC236}">
                <a16:creationId xmlns:a16="http://schemas.microsoft.com/office/drawing/2014/main" id="{786CD13D-5952-5D4B-8D2E-6505FC717EC8}"/>
              </a:ext>
            </a:extLst>
          </p:cNvPr>
          <p:cNvCxnSpPr>
            <a:cxnSpLocks/>
          </p:cNvCxnSpPr>
          <p:nvPr/>
        </p:nvCxnSpPr>
        <p:spPr>
          <a:xfrm>
            <a:off x="4019626" y="3334816"/>
            <a:ext cx="0" cy="552252"/>
          </a:xfrm>
          <a:prstGeom prst="line">
            <a:avLst/>
          </a:prstGeom>
          <a:solidFill>
            <a:schemeClr val="accent1">
              <a:lumMod val="40000"/>
              <a:lumOff val="60000"/>
            </a:schemeClr>
          </a:solidFill>
          <a:ln w="19050">
            <a:solidFill>
              <a:schemeClr val="accent6"/>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cxnSp>
        <p:nvCxnSpPr>
          <p:cNvPr id="59" name="Straight Connector 58">
            <a:extLst>
              <a:ext uri="{FF2B5EF4-FFF2-40B4-BE49-F238E27FC236}">
                <a16:creationId xmlns:a16="http://schemas.microsoft.com/office/drawing/2014/main" id="{DA6D4397-B574-1640-A90D-0BE50B73030D}"/>
              </a:ext>
            </a:extLst>
          </p:cNvPr>
          <p:cNvCxnSpPr>
            <a:cxnSpLocks/>
          </p:cNvCxnSpPr>
          <p:nvPr/>
        </p:nvCxnSpPr>
        <p:spPr>
          <a:xfrm>
            <a:off x="5494944" y="3334816"/>
            <a:ext cx="0" cy="552252"/>
          </a:xfrm>
          <a:prstGeom prst="line">
            <a:avLst/>
          </a:prstGeom>
          <a:solidFill>
            <a:schemeClr val="accent1">
              <a:lumMod val="40000"/>
              <a:lumOff val="60000"/>
            </a:schemeClr>
          </a:solidFill>
          <a:ln w="19050">
            <a:solidFill>
              <a:schemeClr val="accent6"/>
            </a:solidFill>
            <a:prstDash val="sysDot"/>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cxnSp>
      <p:sp>
        <p:nvSpPr>
          <p:cNvPr id="65" name="Slide Number Placeholder 64">
            <a:extLst>
              <a:ext uri="{FF2B5EF4-FFF2-40B4-BE49-F238E27FC236}">
                <a16:creationId xmlns:a16="http://schemas.microsoft.com/office/drawing/2014/main" id="{5B842B5B-A613-4B4F-ACE7-D446DDEE0CC0}"/>
              </a:ext>
            </a:extLst>
          </p:cNvPr>
          <p:cNvSpPr>
            <a:spLocks noGrp="1"/>
          </p:cNvSpPr>
          <p:nvPr>
            <p:ph type="sldNum" sz="quarter" idx="12"/>
          </p:nvPr>
        </p:nvSpPr>
        <p:spPr/>
        <p:txBody>
          <a:bodyPr/>
          <a:lstStyle/>
          <a:p>
            <a:fld id="{4F1611B7-9285-1F48-A026-12A07D3EB268}" type="slidenum">
              <a:rPr lang="en-US" smtClean="0"/>
              <a:t>12</a:t>
            </a:fld>
            <a:endParaRPr lang="en-US"/>
          </a:p>
        </p:txBody>
      </p:sp>
      <p:sp>
        <p:nvSpPr>
          <p:cNvPr id="4" name="TextBox 3">
            <a:extLst>
              <a:ext uri="{FF2B5EF4-FFF2-40B4-BE49-F238E27FC236}">
                <a16:creationId xmlns:a16="http://schemas.microsoft.com/office/drawing/2014/main" id="{8EF244FC-0EAE-034F-B14A-EF8DDD4B34CA}"/>
              </a:ext>
            </a:extLst>
          </p:cNvPr>
          <p:cNvSpPr txBox="1"/>
          <p:nvPr/>
        </p:nvSpPr>
        <p:spPr>
          <a:xfrm>
            <a:off x="2762431" y="4527440"/>
            <a:ext cx="1486304" cy="461665"/>
          </a:xfrm>
          <a:prstGeom prst="rect">
            <a:avLst/>
          </a:prstGeom>
          <a:noFill/>
          <a:ln>
            <a:solidFill>
              <a:schemeClr val="tx1"/>
            </a:solidFill>
          </a:ln>
        </p:spPr>
        <p:txBody>
          <a:bodyPr wrap="none" rtlCol="0">
            <a:spAutoFit/>
          </a:bodyPr>
          <a:lstStyle/>
          <a:p>
            <a:r>
              <a:rPr lang="en-US" sz="1200" dirty="0">
                <a:solidFill>
                  <a:srgbClr val="0070C0"/>
                </a:solidFill>
                <a:latin typeface="Courier New" panose="02070309020205020404" pitchFamily="49" charset="0"/>
                <a:cs typeface="Courier New" panose="02070309020205020404" pitchFamily="49" charset="0"/>
              </a:rPr>
              <a:t>for </a:t>
            </a:r>
            <a:r>
              <a:rPr lang="en-US" sz="1200" dirty="0" err="1">
                <a:solidFill>
                  <a:srgbClr val="0070C0"/>
                </a:solidFill>
                <a:latin typeface="Courier New" panose="02070309020205020404" pitchFamily="49" charset="0"/>
                <a:cs typeface="Courier New" panose="02070309020205020404" pitchFamily="49" charset="0"/>
              </a:rPr>
              <a:t>i</a:t>
            </a:r>
            <a:r>
              <a:rPr lang="en-US" sz="1200" dirty="0">
                <a:solidFill>
                  <a:srgbClr val="0070C0"/>
                </a:solidFill>
                <a:latin typeface="Courier New" panose="02070309020205020404" pitchFamily="49" charset="0"/>
                <a:cs typeface="Courier New" panose="02070309020205020404" pitchFamily="49" charset="0"/>
              </a:rPr>
              <a:t> in 1:10:</a:t>
            </a:r>
          </a:p>
          <a:p>
            <a:r>
              <a:rPr lang="en-US" sz="1200" dirty="0">
                <a:solidFill>
                  <a:srgbClr val="0070C0"/>
                </a:solidFill>
                <a:latin typeface="Courier New" panose="02070309020205020404" pitchFamily="49" charset="0"/>
                <a:cs typeface="Courier New" panose="02070309020205020404" pitchFamily="49" charset="0"/>
              </a:rPr>
              <a:t>  print(</a:t>
            </a:r>
            <a:r>
              <a:rPr lang="en-US" sz="1200" dirty="0" err="1">
                <a:solidFill>
                  <a:srgbClr val="0070C0"/>
                </a:solidFill>
                <a:latin typeface="Courier New" panose="02070309020205020404" pitchFamily="49" charset="0"/>
                <a:cs typeface="Courier New" panose="02070309020205020404" pitchFamily="49" charset="0"/>
              </a:rPr>
              <a:t>i</a:t>
            </a:r>
            <a:r>
              <a:rPr lang="en-US" sz="1200" dirty="0">
                <a:solidFill>
                  <a:srgbClr val="0070C0"/>
                </a:solidFill>
                <a:latin typeface="Courier New" panose="02070309020205020404" pitchFamily="49" charset="0"/>
                <a:cs typeface="Courier New" panose="02070309020205020404" pitchFamily="49" charset="0"/>
              </a:rPr>
              <a:t>)</a:t>
            </a:r>
          </a:p>
        </p:txBody>
      </p:sp>
      <p:sp>
        <p:nvSpPr>
          <p:cNvPr id="33" name="TextBox 32">
            <a:extLst>
              <a:ext uri="{FF2B5EF4-FFF2-40B4-BE49-F238E27FC236}">
                <a16:creationId xmlns:a16="http://schemas.microsoft.com/office/drawing/2014/main" id="{B3C0E9C3-335B-534F-A699-77ECEFBE5941}"/>
              </a:ext>
            </a:extLst>
          </p:cNvPr>
          <p:cNvSpPr txBox="1"/>
          <p:nvPr/>
        </p:nvSpPr>
        <p:spPr>
          <a:xfrm>
            <a:off x="4282931" y="4692026"/>
            <a:ext cx="2973891" cy="646331"/>
          </a:xfrm>
          <a:prstGeom prst="rect">
            <a:avLst/>
          </a:prstGeom>
          <a:noFill/>
          <a:ln>
            <a:solidFill>
              <a:schemeClr val="tx1"/>
            </a:solidFill>
          </a:ln>
        </p:spPr>
        <p:txBody>
          <a:bodyPr wrap="none" rtlCol="0">
            <a:spAutoFit/>
          </a:bodyPr>
          <a:lstStyle/>
          <a:p>
            <a:r>
              <a:rPr lang="en-US" sz="1200" dirty="0">
                <a:solidFill>
                  <a:srgbClr val="002060"/>
                </a:solidFill>
                <a:latin typeface="Courier New" panose="02070309020205020404" pitchFamily="49" charset="0"/>
                <a:cs typeface="Courier New" panose="02070309020205020404" pitchFamily="49" charset="0"/>
              </a:rPr>
              <a:t>for(</a:t>
            </a:r>
            <a:r>
              <a:rPr lang="en-US" sz="1200" dirty="0" err="1">
                <a:solidFill>
                  <a:srgbClr val="002060"/>
                </a:solidFill>
                <a:latin typeface="Courier New" panose="02070309020205020404" pitchFamily="49" charset="0"/>
                <a:cs typeface="Courier New" panose="02070309020205020404" pitchFamily="49" charset="0"/>
              </a:rPr>
              <a:t>int</a:t>
            </a:r>
            <a:r>
              <a:rPr lang="en-US" sz="1200" dirty="0">
                <a:solidFill>
                  <a:srgbClr val="002060"/>
                </a:solidFill>
                <a:latin typeface="Courier New" panose="02070309020205020404" pitchFamily="49" charset="0"/>
                <a:cs typeface="Courier New" panose="02070309020205020404" pitchFamily="49" charset="0"/>
              </a:rPr>
              <a:t> </a:t>
            </a:r>
            <a:r>
              <a:rPr lang="en-US" sz="1200" dirty="0" err="1">
                <a:solidFill>
                  <a:srgbClr val="002060"/>
                </a:solidFill>
                <a:latin typeface="Courier New" panose="02070309020205020404" pitchFamily="49" charset="0"/>
                <a:cs typeface="Courier New" panose="02070309020205020404" pitchFamily="49" charset="0"/>
              </a:rPr>
              <a:t>i</a:t>
            </a:r>
            <a:r>
              <a:rPr lang="en-US" sz="1200" dirty="0">
                <a:solidFill>
                  <a:srgbClr val="002060"/>
                </a:solidFill>
                <a:latin typeface="Courier New" panose="02070309020205020404" pitchFamily="49" charset="0"/>
                <a:cs typeface="Courier New" panose="02070309020205020404" pitchFamily="49" charset="0"/>
              </a:rPr>
              <a:t>=1; </a:t>
            </a:r>
            <a:r>
              <a:rPr lang="en-US" sz="1200" dirty="0" err="1">
                <a:solidFill>
                  <a:srgbClr val="002060"/>
                </a:solidFill>
                <a:latin typeface="Courier New" panose="02070309020205020404" pitchFamily="49" charset="0"/>
                <a:cs typeface="Courier New" panose="02070309020205020404" pitchFamily="49" charset="0"/>
              </a:rPr>
              <a:t>i</a:t>
            </a:r>
            <a:r>
              <a:rPr lang="en-US" sz="1200" dirty="0">
                <a:solidFill>
                  <a:srgbClr val="002060"/>
                </a:solidFill>
                <a:latin typeface="Courier New" panose="02070309020205020404" pitchFamily="49" charset="0"/>
                <a:cs typeface="Courier New" panose="02070309020205020404" pitchFamily="49" charset="0"/>
              </a:rPr>
              <a:t>&lt;=10; ++</a:t>
            </a:r>
            <a:r>
              <a:rPr lang="en-US" sz="1200" dirty="0" err="1">
                <a:solidFill>
                  <a:srgbClr val="002060"/>
                </a:solidFill>
                <a:latin typeface="Courier New" panose="02070309020205020404" pitchFamily="49" charset="0"/>
                <a:cs typeface="Courier New" panose="02070309020205020404" pitchFamily="49" charset="0"/>
              </a:rPr>
              <a:t>i</a:t>
            </a:r>
            <a:r>
              <a:rPr lang="en-US" sz="1200" dirty="0">
                <a:solidFill>
                  <a:srgbClr val="002060"/>
                </a:solidFill>
                <a:latin typeface="Courier New" panose="02070309020205020404" pitchFamily="49" charset="0"/>
                <a:cs typeface="Courier New" panose="02070309020205020404" pitchFamily="49" charset="0"/>
              </a:rPr>
              <a:t>){</a:t>
            </a:r>
          </a:p>
          <a:p>
            <a:r>
              <a:rPr lang="en-US" sz="1200" dirty="0">
                <a:solidFill>
                  <a:srgbClr val="002060"/>
                </a:solidFill>
                <a:latin typeface="Courier New" panose="02070309020205020404" pitchFamily="49" charset="0"/>
                <a:cs typeface="Courier New" panose="02070309020205020404" pitchFamily="49" charset="0"/>
              </a:rPr>
              <a:t>  </a:t>
            </a:r>
            <a:r>
              <a:rPr lang="en-US" sz="1200" dirty="0" err="1">
                <a:solidFill>
                  <a:srgbClr val="002060"/>
                </a:solidFill>
                <a:latin typeface="Courier New" panose="02070309020205020404" pitchFamily="49" charset="0"/>
                <a:cs typeface="Courier New" panose="02070309020205020404" pitchFamily="49" charset="0"/>
              </a:rPr>
              <a:t>std</a:t>
            </a:r>
            <a:r>
              <a:rPr lang="en-US" sz="1200" dirty="0">
                <a:solidFill>
                  <a:srgbClr val="002060"/>
                </a:solidFill>
                <a:latin typeface="Courier New" panose="02070309020205020404" pitchFamily="49" charset="0"/>
                <a:cs typeface="Courier New" panose="02070309020205020404" pitchFamily="49" charset="0"/>
              </a:rPr>
              <a:t>::</a:t>
            </a:r>
            <a:r>
              <a:rPr lang="en-US" sz="1200" dirty="0" err="1">
                <a:solidFill>
                  <a:srgbClr val="002060"/>
                </a:solidFill>
                <a:latin typeface="Courier New" panose="02070309020205020404" pitchFamily="49" charset="0"/>
                <a:cs typeface="Courier New" panose="02070309020205020404" pitchFamily="49" charset="0"/>
              </a:rPr>
              <a:t>cout</a:t>
            </a:r>
            <a:r>
              <a:rPr lang="en-US" sz="1200" dirty="0">
                <a:solidFill>
                  <a:srgbClr val="002060"/>
                </a:solidFill>
                <a:latin typeface="Courier New" panose="02070309020205020404" pitchFamily="49" charset="0"/>
                <a:cs typeface="Courier New" panose="02070309020205020404" pitchFamily="49" charset="0"/>
              </a:rPr>
              <a:t> &lt;&lt; </a:t>
            </a:r>
            <a:r>
              <a:rPr lang="en-US" sz="1200" dirty="0" err="1">
                <a:solidFill>
                  <a:srgbClr val="002060"/>
                </a:solidFill>
                <a:latin typeface="Courier New" panose="02070309020205020404" pitchFamily="49" charset="0"/>
                <a:cs typeface="Courier New" panose="02070309020205020404" pitchFamily="49" charset="0"/>
              </a:rPr>
              <a:t>i</a:t>
            </a:r>
            <a:r>
              <a:rPr lang="en-US" sz="1200" dirty="0">
                <a:solidFill>
                  <a:srgbClr val="002060"/>
                </a:solidFill>
                <a:latin typeface="Courier New" panose="02070309020205020404" pitchFamily="49" charset="0"/>
                <a:cs typeface="Courier New" panose="02070309020205020404" pitchFamily="49" charset="0"/>
              </a:rPr>
              <a:t> &lt;&lt; </a:t>
            </a:r>
            <a:r>
              <a:rPr lang="en-US" sz="1200" dirty="0" err="1">
                <a:solidFill>
                  <a:srgbClr val="002060"/>
                </a:solidFill>
                <a:latin typeface="Courier New" panose="02070309020205020404" pitchFamily="49" charset="0"/>
                <a:cs typeface="Courier New" panose="02070309020205020404" pitchFamily="49" charset="0"/>
              </a:rPr>
              <a:t>std</a:t>
            </a:r>
            <a:r>
              <a:rPr lang="en-US" sz="1200" dirty="0">
                <a:solidFill>
                  <a:srgbClr val="002060"/>
                </a:solidFill>
                <a:latin typeface="Courier New" panose="02070309020205020404" pitchFamily="49" charset="0"/>
                <a:cs typeface="Courier New" panose="02070309020205020404" pitchFamily="49" charset="0"/>
              </a:rPr>
              <a:t>::</a:t>
            </a:r>
            <a:r>
              <a:rPr lang="en-US" sz="1200" dirty="0" err="1">
                <a:solidFill>
                  <a:srgbClr val="002060"/>
                </a:solidFill>
                <a:latin typeface="Courier New" panose="02070309020205020404" pitchFamily="49" charset="0"/>
                <a:cs typeface="Courier New" panose="02070309020205020404" pitchFamily="49" charset="0"/>
              </a:rPr>
              <a:t>endl</a:t>
            </a:r>
            <a:r>
              <a:rPr lang="en-US" sz="1200" dirty="0">
                <a:solidFill>
                  <a:srgbClr val="002060"/>
                </a:solidFill>
                <a:latin typeface="Courier New" panose="02070309020205020404" pitchFamily="49" charset="0"/>
                <a:cs typeface="Courier New" panose="02070309020205020404" pitchFamily="49" charset="0"/>
              </a:rPr>
              <a:t>;</a:t>
            </a:r>
          </a:p>
          <a:p>
            <a:r>
              <a:rPr lang="en-US" sz="1200" dirty="0">
                <a:solidFill>
                  <a:srgbClr val="002060"/>
                </a:solidFill>
                <a:latin typeface="Courier New" panose="02070309020205020404" pitchFamily="49" charset="0"/>
                <a:cs typeface="Courier New" panose="02070309020205020404" pitchFamily="49" charset="0"/>
              </a:rPr>
              <a:t>}</a:t>
            </a:r>
          </a:p>
        </p:txBody>
      </p:sp>
      <p:sp>
        <p:nvSpPr>
          <p:cNvPr id="34" name="TextBox 33">
            <a:extLst>
              <a:ext uri="{FF2B5EF4-FFF2-40B4-BE49-F238E27FC236}">
                <a16:creationId xmlns:a16="http://schemas.microsoft.com/office/drawing/2014/main" id="{9E0CBE9A-DA9F-CC43-A5BB-608A58CCE9F4}"/>
              </a:ext>
            </a:extLst>
          </p:cNvPr>
          <p:cNvSpPr txBox="1"/>
          <p:nvPr/>
        </p:nvSpPr>
        <p:spPr>
          <a:xfrm>
            <a:off x="2758919" y="5013367"/>
            <a:ext cx="1300356" cy="646331"/>
          </a:xfrm>
          <a:prstGeom prst="rect">
            <a:avLst/>
          </a:prstGeom>
          <a:noFill/>
          <a:ln>
            <a:solidFill>
              <a:schemeClr val="tx1"/>
            </a:solidFill>
          </a:ln>
        </p:spPr>
        <p:txBody>
          <a:bodyPr wrap="none" rtlCol="0">
            <a:spAutoFit/>
          </a:bodyPr>
          <a:lstStyle/>
          <a:p>
            <a:r>
              <a:rPr lang="en-US" sz="1200" dirty="0">
                <a:solidFill>
                  <a:srgbClr val="00B050"/>
                </a:solidFill>
                <a:latin typeface="Courier New" panose="02070309020205020404" pitchFamily="49" charset="0"/>
                <a:cs typeface="Courier New" panose="02070309020205020404" pitchFamily="49" charset="0"/>
              </a:rPr>
              <a:t>for </a:t>
            </a:r>
            <a:r>
              <a:rPr lang="en-US" sz="1200" dirty="0" err="1">
                <a:solidFill>
                  <a:srgbClr val="00B050"/>
                </a:solidFill>
                <a:latin typeface="Courier New" panose="02070309020205020404" pitchFamily="49" charset="0"/>
                <a:cs typeface="Courier New" panose="02070309020205020404" pitchFamily="49" charset="0"/>
              </a:rPr>
              <a:t>i</a:t>
            </a:r>
            <a:r>
              <a:rPr lang="en-US" sz="1200" dirty="0">
                <a:solidFill>
                  <a:srgbClr val="00B050"/>
                </a:solidFill>
                <a:latin typeface="Courier New" panose="02070309020205020404" pitchFamily="49" charset="0"/>
                <a:cs typeface="Courier New" panose="02070309020205020404" pitchFamily="49" charset="0"/>
              </a:rPr>
              <a:t> = 1:10</a:t>
            </a:r>
          </a:p>
          <a:p>
            <a:r>
              <a:rPr lang="en-US" sz="1200" dirty="0">
                <a:solidFill>
                  <a:srgbClr val="00B050"/>
                </a:solidFill>
                <a:latin typeface="Courier New" panose="02070309020205020404" pitchFamily="49" charset="0"/>
                <a:cs typeface="Courier New" panose="02070309020205020404" pitchFamily="49" charset="0"/>
              </a:rPr>
              <a:t>  </a:t>
            </a:r>
            <a:r>
              <a:rPr lang="en-US" sz="1200" dirty="0" err="1">
                <a:solidFill>
                  <a:srgbClr val="00B050"/>
                </a:solidFill>
                <a:latin typeface="Courier New" panose="02070309020205020404" pitchFamily="49" charset="0"/>
                <a:cs typeface="Courier New" panose="02070309020205020404" pitchFamily="49" charset="0"/>
              </a:rPr>
              <a:t>disp</a:t>
            </a:r>
            <a:r>
              <a:rPr lang="en-US" sz="1200" dirty="0">
                <a:solidFill>
                  <a:srgbClr val="00B050"/>
                </a:solidFill>
                <a:latin typeface="Courier New" panose="02070309020205020404" pitchFamily="49" charset="0"/>
                <a:cs typeface="Courier New" panose="02070309020205020404" pitchFamily="49" charset="0"/>
              </a:rPr>
              <a:t>(</a:t>
            </a:r>
            <a:r>
              <a:rPr lang="en-US" sz="1200" dirty="0" err="1">
                <a:solidFill>
                  <a:srgbClr val="00B050"/>
                </a:solidFill>
                <a:latin typeface="Courier New" panose="02070309020205020404" pitchFamily="49" charset="0"/>
                <a:cs typeface="Courier New" panose="02070309020205020404" pitchFamily="49" charset="0"/>
              </a:rPr>
              <a:t>i</a:t>
            </a:r>
            <a:r>
              <a:rPr lang="en-US" sz="1200" dirty="0">
                <a:solidFill>
                  <a:srgbClr val="00B050"/>
                </a:solidFill>
                <a:latin typeface="Courier New" panose="02070309020205020404" pitchFamily="49" charset="0"/>
                <a:cs typeface="Courier New" panose="02070309020205020404" pitchFamily="49" charset="0"/>
              </a:rPr>
              <a:t>);</a:t>
            </a:r>
          </a:p>
          <a:p>
            <a:r>
              <a:rPr lang="en-US" sz="1200" dirty="0">
                <a:solidFill>
                  <a:srgbClr val="00B050"/>
                </a:solidFill>
                <a:latin typeface="Courier New" panose="02070309020205020404" pitchFamily="49" charset="0"/>
                <a:cs typeface="Courier New" panose="02070309020205020404" pitchFamily="49" charset="0"/>
              </a:rPr>
              <a:t>end</a:t>
            </a:r>
          </a:p>
        </p:txBody>
      </p:sp>
      <p:sp>
        <p:nvSpPr>
          <p:cNvPr id="35" name="TextBox 34">
            <a:extLst>
              <a:ext uri="{FF2B5EF4-FFF2-40B4-BE49-F238E27FC236}">
                <a16:creationId xmlns:a16="http://schemas.microsoft.com/office/drawing/2014/main" id="{2D9D4E69-5D50-E248-902B-B43F0DBCFDAE}"/>
              </a:ext>
            </a:extLst>
          </p:cNvPr>
          <p:cNvSpPr txBox="1"/>
          <p:nvPr/>
        </p:nvSpPr>
        <p:spPr>
          <a:xfrm>
            <a:off x="584874" y="4065363"/>
            <a:ext cx="1998070" cy="646331"/>
          </a:xfrm>
          <a:prstGeom prst="rect">
            <a:avLst/>
          </a:prstGeom>
          <a:noFill/>
          <a:ln>
            <a:solidFill>
              <a:schemeClr val="tx1"/>
            </a:solidFill>
          </a:ln>
        </p:spPr>
        <p:txBody>
          <a:bodyPr wrap="square" rtlCol="0">
            <a:spAutoFit/>
          </a:bodyPr>
          <a:lstStyle/>
          <a:p>
            <a:r>
              <a:rPr lang="en-US" sz="1200" dirty="0">
                <a:solidFill>
                  <a:srgbClr val="0070C0"/>
                </a:solidFill>
                <a:latin typeface="Courier New" panose="02070309020205020404" pitchFamily="49" charset="0"/>
                <a:cs typeface="Courier New" panose="02070309020205020404" pitchFamily="49" charset="0"/>
              </a:rPr>
              <a:t>“For each integer from one to ten, display its value.”</a:t>
            </a:r>
          </a:p>
        </p:txBody>
      </p:sp>
      <p:pic>
        <p:nvPicPr>
          <p:cNvPr id="37" name="Picture 36">
            <a:extLst>
              <a:ext uri="{FF2B5EF4-FFF2-40B4-BE49-F238E27FC236}">
                <a16:creationId xmlns:a16="http://schemas.microsoft.com/office/drawing/2014/main" id="{9FD0BB1E-108D-D74F-A891-A35A96E2A2B6}"/>
              </a:ext>
            </a:extLst>
          </p:cNvPr>
          <p:cNvPicPr>
            <a:picLocks noChangeAspect="1"/>
          </p:cNvPicPr>
          <p:nvPr/>
        </p:nvPicPr>
        <p:blipFill rotWithShape="1">
          <a:blip r:embed="rId2"/>
          <a:srcRect l="71776" t="1398" r="5402" b="75298"/>
          <a:stretch/>
        </p:blipFill>
        <p:spPr>
          <a:xfrm>
            <a:off x="8004991" y="4801638"/>
            <a:ext cx="1278962" cy="694082"/>
          </a:xfrm>
          <a:prstGeom prst="rect">
            <a:avLst/>
          </a:prstGeom>
          <a:ln>
            <a:solidFill>
              <a:schemeClr val="tx1"/>
            </a:solidFill>
          </a:ln>
        </p:spPr>
      </p:pic>
      <p:pic>
        <p:nvPicPr>
          <p:cNvPr id="38" name="Picture 37">
            <a:extLst>
              <a:ext uri="{FF2B5EF4-FFF2-40B4-BE49-F238E27FC236}">
                <a16:creationId xmlns:a16="http://schemas.microsoft.com/office/drawing/2014/main" id="{D87A9D9B-29A3-8241-AC6A-6B4B90D9822A}"/>
              </a:ext>
            </a:extLst>
          </p:cNvPr>
          <p:cNvPicPr>
            <a:picLocks noChangeAspect="1"/>
          </p:cNvPicPr>
          <p:nvPr/>
        </p:nvPicPr>
        <p:blipFill rotWithShape="1">
          <a:blip r:embed="rId2"/>
          <a:srcRect l="71561" t="55339" r="10302" b="30910"/>
          <a:stretch/>
        </p:blipFill>
        <p:spPr>
          <a:xfrm>
            <a:off x="10433176" y="4238022"/>
            <a:ext cx="997388" cy="401875"/>
          </a:xfrm>
          <a:prstGeom prst="rect">
            <a:avLst/>
          </a:prstGeom>
          <a:ln>
            <a:solidFill>
              <a:schemeClr val="tx1"/>
            </a:solidFill>
          </a:ln>
        </p:spPr>
      </p:pic>
    </p:spTree>
    <p:extLst>
      <p:ext uri="{BB962C8B-B14F-4D97-AF65-F5344CB8AC3E}">
        <p14:creationId xmlns:p14="http://schemas.microsoft.com/office/powerpoint/2010/main" val="37493665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A87DCEA-0072-AC43-B07E-BADD48FF29C6}"/>
              </a:ext>
            </a:extLst>
          </p:cNvPr>
          <p:cNvSpPr>
            <a:spLocks noGrp="1"/>
          </p:cNvSpPr>
          <p:nvPr>
            <p:ph type="sldNum" sz="quarter" idx="12"/>
          </p:nvPr>
        </p:nvSpPr>
        <p:spPr/>
        <p:txBody>
          <a:bodyPr/>
          <a:lstStyle/>
          <a:p>
            <a:fld id="{4F1611B7-9285-1F48-A026-12A07D3EB268}" type="slidenum">
              <a:rPr lang="en-US" smtClean="0"/>
              <a:t>13</a:t>
            </a:fld>
            <a:endParaRPr lang="en-US"/>
          </a:p>
        </p:txBody>
      </p:sp>
      <p:grpSp>
        <p:nvGrpSpPr>
          <p:cNvPr id="6" name="Group 5">
            <a:extLst>
              <a:ext uri="{FF2B5EF4-FFF2-40B4-BE49-F238E27FC236}">
                <a16:creationId xmlns:a16="http://schemas.microsoft.com/office/drawing/2014/main" id="{F17C1060-F737-7A4E-8354-9C5751123501}"/>
              </a:ext>
            </a:extLst>
          </p:cNvPr>
          <p:cNvGrpSpPr/>
          <p:nvPr/>
        </p:nvGrpSpPr>
        <p:grpSpPr>
          <a:xfrm>
            <a:off x="358878" y="2347117"/>
            <a:ext cx="11474244" cy="1848465"/>
            <a:chOff x="717755" y="2123767"/>
            <a:chExt cx="11474244" cy="1848465"/>
          </a:xfrm>
        </p:grpSpPr>
        <p:pic>
          <p:nvPicPr>
            <p:cNvPr id="4" name="Picture 3">
              <a:extLst>
                <a:ext uri="{FF2B5EF4-FFF2-40B4-BE49-F238E27FC236}">
                  <a16:creationId xmlns:a16="http://schemas.microsoft.com/office/drawing/2014/main" id="{00DA2FA3-A408-4746-9A72-F5E0CE819789}"/>
                </a:ext>
              </a:extLst>
            </p:cNvPr>
            <p:cNvPicPr>
              <a:picLocks noChangeAspect="1"/>
            </p:cNvPicPr>
            <p:nvPr/>
          </p:nvPicPr>
          <p:blipFill rotWithShape="1">
            <a:blip r:embed="rId2"/>
            <a:srcRect l="12629" t="1398" r="4260" b="55769"/>
            <a:stretch/>
          </p:blipFill>
          <p:spPr>
            <a:xfrm>
              <a:off x="717755" y="2123767"/>
              <a:ext cx="6712974" cy="1838633"/>
            </a:xfrm>
            <a:prstGeom prst="rect">
              <a:avLst/>
            </a:prstGeom>
          </p:spPr>
        </p:pic>
        <p:pic>
          <p:nvPicPr>
            <p:cNvPr id="5" name="Picture 4">
              <a:extLst>
                <a:ext uri="{FF2B5EF4-FFF2-40B4-BE49-F238E27FC236}">
                  <a16:creationId xmlns:a16="http://schemas.microsoft.com/office/drawing/2014/main" id="{D4F7A1C6-E61C-C543-8295-B931AF1C75F9}"/>
                </a:ext>
              </a:extLst>
            </p:cNvPr>
            <p:cNvPicPr>
              <a:picLocks noChangeAspect="1"/>
            </p:cNvPicPr>
            <p:nvPr/>
          </p:nvPicPr>
          <p:blipFill rotWithShape="1">
            <a:blip r:embed="rId2"/>
            <a:srcRect l="31923" t="55339" r="9129" b="5722"/>
            <a:stretch/>
          </p:blipFill>
          <p:spPr>
            <a:xfrm>
              <a:off x="7430729" y="2300748"/>
              <a:ext cx="4761270" cy="1671484"/>
            </a:xfrm>
            <a:prstGeom prst="rect">
              <a:avLst/>
            </a:prstGeom>
          </p:spPr>
        </p:pic>
      </p:grpSp>
      <p:sp>
        <p:nvSpPr>
          <p:cNvPr id="7" name="Title 1">
            <a:extLst>
              <a:ext uri="{FF2B5EF4-FFF2-40B4-BE49-F238E27FC236}">
                <a16:creationId xmlns:a16="http://schemas.microsoft.com/office/drawing/2014/main" id="{DBAF35CC-17A1-5848-867C-EA0680CD0173}"/>
              </a:ext>
            </a:extLst>
          </p:cNvPr>
          <p:cNvSpPr txBox="1">
            <a:spLocks/>
          </p:cNvSpPr>
          <p:nvPr/>
        </p:nvSpPr>
        <p:spPr>
          <a:xfrm>
            <a:off x="838200" y="365125"/>
            <a:ext cx="1051560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Code Compilation &amp; Assembly</a:t>
            </a:r>
          </a:p>
        </p:txBody>
      </p:sp>
      <p:sp>
        <p:nvSpPr>
          <p:cNvPr id="8" name="TextBox 7">
            <a:extLst>
              <a:ext uri="{FF2B5EF4-FFF2-40B4-BE49-F238E27FC236}">
                <a16:creationId xmlns:a16="http://schemas.microsoft.com/office/drawing/2014/main" id="{91D07422-E4DB-234F-8F87-0D3D84FB8E5A}"/>
              </a:ext>
            </a:extLst>
          </p:cNvPr>
          <p:cNvSpPr txBox="1"/>
          <p:nvPr/>
        </p:nvSpPr>
        <p:spPr>
          <a:xfrm>
            <a:off x="491613" y="1641653"/>
            <a:ext cx="1331903" cy="369332"/>
          </a:xfrm>
          <a:prstGeom prst="rect">
            <a:avLst/>
          </a:prstGeom>
          <a:noFill/>
        </p:spPr>
        <p:txBody>
          <a:bodyPr wrap="none" rtlCol="0">
            <a:spAutoFit/>
          </a:bodyPr>
          <a:lstStyle/>
          <a:p>
            <a:r>
              <a:rPr lang="en-US" dirty="0">
                <a:solidFill>
                  <a:schemeClr val="accent6"/>
                </a:solidFill>
              </a:rPr>
              <a:t>Source code</a:t>
            </a:r>
          </a:p>
        </p:txBody>
      </p:sp>
      <p:sp>
        <p:nvSpPr>
          <p:cNvPr id="9" name="TextBox 8">
            <a:extLst>
              <a:ext uri="{FF2B5EF4-FFF2-40B4-BE49-F238E27FC236}">
                <a16:creationId xmlns:a16="http://schemas.microsoft.com/office/drawing/2014/main" id="{CCA79506-50D9-DF42-AB47-7B68237BF545}"/>
              </a:ext>
            </a:extLst>
          </p:cNvPr>
          <p:cNvSpPr txBox="1"/>
          <p:nvPr/>
        </p:nvSpPr>
        <p:spPr>
          <a:xfrm>
            <a:off x="5304116" y="1641653"/>
            <a:ext cx="1583767" cy="369332"/>
          </a:xfrm>
          <a:prstGeom prst="rect">
            <a:avLst/>
          </a:prstGeom>
          <a:noFill/>
        </p:spPr>
        <p:txBody>
          <a:bodyPr wrap="none" rtlCol="0">
            <a:spAutoFit/>
          </a:bodyPr>
          <a:lstStyle/>
          <a:p>
            <a:r>
              <a:rPr lang="en-US" dirty="0">
                <a:solidFill>
                  <a:schemeClr val="accent2"/>
                </a:solidFill>
              </a:rPr>
              <a:t>Assembly code</a:t>
            </a:r>
          </a:p>
        </p:txBody>
      </p:sp>
      <p:sp>
        <p:nvSpPr>
          <p:cNvPr id="10" name="TextBox 9">
            <a:extLst>
              <a:ext uri="{FF2B5EF4-FFF2-40B4-BE49-F238E27FC236}">
                <a16:creationId xmlns:a16="http://schemas.microsoft.com/office/drawing/2014/main" id="{C87A26D0-6BE9-6444-A89F-549078A2FA76}"/>
              </a:ext>
            </a:extLst>
          </p:cNvPr>
          <p:cNvSpPr txBox="1"/>
          <p:nvPr/>
        </p:nvSpPr>
        <p:spPr>
          <a:xfrm>
            <a:off x="10190358" y="1641653"/>
            <a:ext cx="1510029" cy="369332"/>
          </a:xfrm>
          <a:prstGeom prst="rect">
            <a:avLst/>
          </a:prstGeom>
          <a:noFill/>
        </p:spPr>
        <p:txBody>
          <a:bodyPr wrap="none" rtlCol="0">
            <a:spAutoFit/>
          </a:bodyPr>
          <a:lstStyle/>
          <a:p>
            <a:r>
              <a:rPr lang="en-US" dirty="0">
                <a:solidFill>
                  <a:srgbClr val="C00000"/>
                </a:solidFill>
              </a:rPr>
              <a:t>Machine code</a:t>
            </a:r>
          </a:p>
        </p:txBody>
      </p:sp>
      <p:pic>
        <p:nvPicPr>
          <p:cNvPr id="3" name="Picture 2">
            <a:extLst>
              <a:ext uri="{FF2B5EF4-FFF2-40B4-BE49-F238E27FC236}">
                <a16:creationId xmlns:a16="http://schemas.microsoft.com/office/drawing/2014/main" id="{B0F303DB-E086-1741-BBF3-10A66F2C756E}"/>
              </a:ext>
            </a:extLst>
          </p:cNvPr>
          <p:cNvPicPr>
            <a:picLocks noChangeAspect="1"/>
          </p:cNvPicPr>
          <p:nvPr/>
        </p:nvPicPr>
        <p:blipFill>
          <a:blip r:embed="rId3"/>
          <a:stretch>
            <a:fillRect/>
          </a:stretch>
        </p:blipFill>
        <p:spPr>
          <a:xfrm>
            <a:off x="744814" y="4443252"/>
            <a:ext cx="825500" cy="1333500"/>
          </a:xfrm>
          <a:prstGeom prst="rect">
            <a:avLst/>
          </a:prstGeom>
        </p:spPr>
      </p:pic>
      <p:pic>
        <p:nvPicPr>
          <p:cNvPr id="11" name="Picture 10">
            <a:extLst>
              <a:ext uri="{FF2B5EF4-FFF2-40B4-BE49-F238E27FC236}">
                <a16:creationId xmlns:a16="http://schemas.microsoft.com/office/drawing/2014/main" id="{5830FB1C-D3C2-F146-9432-80F7497A31D1}"/>
              </a:ext>
            </a:extLst>
          </p:cNvPr>
          <p:cNvPicPr>
            <a:picLocks noChangeAspect="1"/>
          </p:cNvPicPr>
          <p:nvPr/>
        </p:nvPicPr>
        <p:blipFill>
          <a:blip r:embed="rId4"/>
          <a:stretch>
            <a:fillRect/>
          </a:stretch>
        </p:blipFill>
        <p:spPr>
          <a:xfrm>
            <a:off x="5413704" y="4715730"/>
            <a:ext cx="1574800" cy="1257300"/>
          </a:xfrm>
          <a:prstGeom prst="rect">
            <a:avLst/>
          </a:prstGeom>
        </p:spPr>
      </p:pic>
      <p:pic>
        <p:nvPicPr>
          <p:cNvPr id="12" name="Picture 11">
            <a:extLst>
              <a:ext uri="{FF2B5EF4-FFF2-40B4-BE49-F238E27FC236}">
                <a16:creationId xmlns:a16="http://schemas.microsoft.com/office/drawing/2014/main" id="{1BFBB17E-03BA-5A45-81B6-BF64D44358D0}"/>
              </a:ext>
            </a:extLst>
          </p:cNvPr>
          <p:cNvPicPr>
            <a:picLocks noChangeAspect="1"/>
          </p:cNvPicPr>
          <p:nvPr/>
        </p:nvPicPr>
        <p:blipFill>
          <a:blip r:embed="rId5"/>
          <a:stretch>
            <a:fillRect/>
          </a:stretch>
        </p:blipFill>
        <p:spPr>
          <a:xfrm>
            <a:off x="10341027" y="4546105"/>
            <a:ext cx="1208689" cy="1426925"/>
          </a:xfrm>
          <a:prstGeom prst="rect">
            <a:avLst/>
          </a:prstGeom>
        </p:spPr>
      </p:pic>
    </p:spTree>
    <p:extLst>
      <p:ext uri="{BB962C8B-B14F-4D97-AF65-F5344CB8AC3E}">
        <p14:creationId xmlns:p14="http://schemas.microsoft.com/office/powerpoint/2010/main" val="1005748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A87DCEA-0072-AC43-B07E-BADD48FF29C6}"/>
              </a:ext>
            </a:extLst>
          </p:cNvPr>
          <p:cNvSpPr>
            <a:spLocks noGrp="1"/>
          </p:cNvSpPr>
          <p:nvPr>
            <p:ph type="sldNum" sz="quarter" idx="12"/>
          </p:nvPr>
        </p:nvSpPr>
        <p:spPr/>
        <p:txBody>
          <a:bodyPr/>
          <a:lstStyle/>
          <a:p>
            <a:fld id="{4F1611B7-9285-1F48-A026-12A07D3EB268}" type="slidenum">
              <a:rPr lang="en-US" smtClean="0"/>
              <a:t>14</a:t>
            </a:fld>
            <a:endParaRPr lang="en-US"/>
          </a:p>
        </p:txBody>
      </p:sp>
      <p:grpSp>
        <p:nvGrpSpPr>
          <p:cNvPr id="6" name="Group 5">
            <a:extLst>
              <a:ext uri="{FF2B5EF4-FFF2-40B4-BE49-F238E27FC236}">
                <a16:creationId xmlns:a16="http://schemas.microsoft.com/office/drawing/2014/main" id="{F17C1060-F737-7A4E-8354-9C5751123501}"/>
              </a:ext>
            </a:extLst>
          </p:cNvPr>
          <p:cNvGrpSpPr/>
          <p:nvPr/>
        </p:nvGrpSpPr>
        <p:grpSpPr>
          <a:xfrm>
            <a:off x="358878" y="2347117"/>
            <a:ext cx="11474244" cy="1848465"/>
            <a:chOff x="717755" y="2123767"/>
            <a:chExt cx="11474244" cy="1848465"/>
          </a:xfrm>
        </p:grpSpPr>
        <p:pic>
          <p:nvPicPr>
            <p:cNvPr id="4" name="Picture 3">
              <a:extLst>
                <a:ext uri="{FF2B5EF4-FFF2-40B4-BE49-F238E27FC236}">
                  <a16:creationId xmlns:a16="http://schemas.microsoft.com/office/drawing/2014/main" id="{00DA2FA3-A408-4746-9A72-F5E0CE819789}"/>
                </a:ext>
              </a:extLst>
            </p:cNvPr>
            <p:cNvPicPr>
              <a:picLocks noChangeAspect="1"/>
            </p:cNvPicPr>
            <p:nvPr/>
          </p:nvPicPr>
          <p:blipFill rotWithShape="1">
            <a:blip r:embed="rId2"/>
            <a:srcRect l="12629" t="1398" r="4260" b="55769"/>
            <a:stretch/>
          </p:blipFill>
          <p:spPr>
            <a:xfrm>
              <a:off x="717755" y="2123767"/>
              <a:ext cx="6712974" cy="1838633"/>
            </a:xfrm>
            <a:prstGeom prst="rect">
              <a:avLst/>
            </a:prstGeom>
          </p:spPr>
        </p:pic>
        <p:pic>
          <p:nvPicPr>
            <p:cNvPr id="5" name="Picture 4">
              <a:extLst>
                <a:ext uri="{FF2B5EF4-FFF2-40B4-BE49-F238E27FC236}">
                  <a16:creationId xmlns:a16="http://schemas.microsoft.com/office/drawing/2014/main" id="{D4F7A1C6-E61C-C543-8295-B931AF1C75F9}"/>
                </a:ext>
              </a:extLst>
            </p:cNvPr>
            <p:cNvPicPr>
              <a:picLocks noChangeAspect="1"/>
            </p:cNvPicPr>
            <p:nvPr/>
          </p:nvPicPr>
          <p:blipFill rotWithShape="1">
            <a:blip r:embed="rId2"/>
            <a:srcRect l="31923" t="55339" r="9129" b="5722"/>
            <a:stretch/>
          </p:blipFill>
          <p:spPr>
            <a:xfrm>
              <a:off x="7430729" y="2300748"/>
              <a:ext cx="4761270" cy="1671484"/>
            </a:xfrm>
            <a:prstGeom prst="rect">
              <a:avLst/>
            </a:prstGeom>
          </p:spPr>
        </p:pic>
      </p:grpSp>
      <p:sp>
        <p:nvSpPr>
          <p:cNvPr id="7" name="Title 1">
            <a:extLst>
              <a:ext uri="{FF2B5EF4-FFF2-40B4-BE49-F238E27FC236}">
                <a16:creationId xmlns:a16="http://schemas.microsoft.com/office/drawing/2014/main" id="{DBAF35CC-17A1-5848-867C-EA0680CD0173}"/>
              </a:ext>
            </a:extLst>
          </p:cNvPr>
          <p:cNvSpPr txBox="1">
            <a:spLocks/>
          </p:cNvSpPr>
          <p:nvPr/>
        </p:nvSpPr>
        <p:spPr>
          <a:xfrm>
            <a:off x="838200" y="365125"/>
            <a:ext cx="1051560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solidFill>
                  <a:srgbClr val="FF40FF"/>
                </a:solidFill>
              </a:rPr>
              <a:t>Compiled</a:t>
            </a:r>
            <a:r>
              <a:rPr lang="en-US" sz="3600" dirty="0"/>
              <a:t> vs. </a:t>
            </a:r>
            <a:r>
              <a:rPr lang="en-US" sz="3600" dirty="0">
                <a:solidFill>
                  <a:srgbClr val="00B0F0"/>
                </a:solidFill>
              </a:rPr>
              <a:t>Interpreted</a:t>
            </a:r>
            <a:r>
              <a:rPr lang="en-US" sz="3600" dirty="0"/>
              <a:t> Languages</a:t>
            </a:r>
          </a:p>
        </p:txBody>
      </p:sp>
      <p:sp>
        <p:nvSpPr>
          <p:cNvPr id="8" name="TextBox 7">
            <a:extLst>
              <a:ext uri="{FF2B5EF4-FFF2-40B4-BE49-F238E27FC236}">
                <a16:creationId xmlns:a16="http://schemas.microsoft.com/office/drawing/2014/main" id="{91D07422-E4DB-234F-8F87-0D3D84FB8E5A}"/>
              </a:ext>
            </a:extLst>
          </p:cNvPr>
          <p:cNvSpPr txBox="1"/>
          <p:nvPr/>
        </p:nvSpPr>
        <p:spPr>
          <a:xfrm>
            <a:off x="491613" y="1641653"/>
            <a:ext cx="1331903" cy="369332"/>
          </a:xfrm>
          <a:prstGeom prst="rect">
            <a:avLst/>
          </a:prstGeom>
          <a:noFill/>
        </p:spPr>
        <p:txBody>
          <a:bodyPr wrap="none" rtlCol="0">
            <a:spAutoFit/>
          </a:bodyPr>
          <a:lstStyle/>
          <a:p>
            <a:r>
              <a:rPr lang="en-US" dirty="0">
                <a:solidFill>
                  <a:schemeClr val="accent6"/>
                </a:solidFill>
              </a:rPr>
              <a:t>Source code</a:t>
            </a:r>
          </a:p>
        </p:txBody>
      </p:sp>
      <p:sp>
        <p:nvSpPr>
          <p:cNvPr id="9" name="TextBox 8">
            <a:extLst>
              <a:ext uri="{FF2B5EF4-FFF2-40B4-BE49-F238E27FC236}">
                <a16:creationId xmlns:a16="http://schemas.microsoft.com/office/drawing/2014/main" id="{CCA79506-50D9-DF42-AB47-7B68237BF545}"/>
              </a:ext>
            </a:extLst>
          </p:cNvPr>
          <p:cNvSpPr txBox="1"/>
          <p:nvPr/>
        </p:nvSpPr>
        <p:spPr>
          <a:xfrm>
            <a:off x="5304116" y="1641653"/>
            <a:ext cx="1583767" cy="369332"/>
          </a:xfrm>
          <a:prstGeom prst="rect">
            <a:avLst/>
          </a:prstGeom>
          <a:noFill/>
        </p:spPr>
        <p:txBody>
          <a:bodyPr wrap="none" rtlCol="0">
            <a:spAutoFit/>
          </a:bodyPr>
          <a:lstStyle/>
          <a:p>
            <a:r>
              <a:rPr lang="en-US" dirty="0">
                <a:solidFill>
                  <a:schemeClr val="accent2"/>
                </a:solidFill>
              </a:rPr>
              <a:t>Assembly code</a:t>
            </a:r>
          </a:p>
        </p:txBody>
      </p:sp>
      <p:sp>
        <p:nvSpPr>
          <p:cNvPr id="10" name="TextBox 9">
            <a:extLst>
              <a:ext uri="{FF2B5EF4-FFF2-40B4-BE49-F238E27FC236}">
                <a16:creationId xmlns:a16="http://schemas.microsoft.com/office/drawing/2014/main" id="{C87A26D0-6BE9-6444-A89F-549078A2FA76}"/>
              </a:ext>
            </a:extLst>
          </p:cNvPr>
          <p:cNvSpPr txBox="1"/>
          <p:nvPr/>
        </p:nvSpPr>
        <p:spPr>
          <a:xfrm>
            <a:off x="10190358" y="1641653"/>
            <a:ext cx="1510029" cy="369332"/>
          </a:xfrm>
          <a:prstGeom prst="rect">
            <a:avLst/>
          </a:prstGeom>
          <a:noFill/>
        </p:spPr>
        <p:txBody>
          <a:bodyPr wrap="none" rtlCol="0">
            <a:spAutoFit/>
          </a:bodyPr>
          <a:lstStyle/>
          <a:p>
            <a:r>
              <a:rPr lang="en-US" dirty="0">
                <a:solidFill>
                  <a:srgbClr val="C00000"/>
                </a:solidFill>
              </a:rPr>
              <a:t>Machine code</a:t>
            </a:r>
          </a:p>
        </p:txBody>
      </p:sp>
      <p:sp>
        <p:nvSpPr>
          <p:cNvPr id="13" name="Rectangle 12">
            <a:extLst>
              <a:ext uri="{FF2B5EF4-FFF2-40B4-BE49-F238E27FC236}">
                <a16:creationId xmlns:a16="http://schemas.microsoft.com/office/drawing/2014/main" id="{F597E0D1-C886-3F43-8905-B831B669CF58}"/>
              </a:ext>
            </a:extLst>
          </p:cNvPr>
          <p:cNvSpPr/>
          <p:nvPr/>
        </p:nvSpPr>
        <p:spPr>
          <a:xfrm>
            <a:off x="358878" y="4956209"/>
            <a:ext cx="1690639" cy="1275226"/>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u="sng" dirty="0"/>
              <a:t>Interpreted:</a:t>
            </a:r>
            <a:endParaRPr lang="en-US" dirty="0"/>
          </a:p>
          <a:p>
            <a:pPr algn="ctr"/>
            <a:r>
              <a:rPr lang="en-US" dirty="0"/>
              <a:t>You pass the source code around</a:t>
            </a:r>
          </a:p>
        </p:txBody>
      </p:sp>
      <p:sp>
        <p:nvSpPr>
          <p:cNvPr id="14" name="Right Arrow 13">
            <a:extLst>
              <a:ext uri="{FF2B5EF4-FFF2-40B4-BE49-F238E27FC236}">
                <a16:creationId xmlns:a16="http://schemas.microsoft.com/office/drawing/2014/main" id="{7A60D807-21EE-C449-8F8B-33124752E58E}"/>
              </a:ext>
            </a:extLst>
          </p:cNvPr>
          <p:cNvSpPr/>
          <p:nvPr/>
        </p:nvSpPr>
        <p:spPr>
          <a:xfrm>
            <a:off x="2049515" y="5711008"/>
            <a:ext cx="9633833" cy="701784"/>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u="sng" dirty="0"/>
              <a:t>Interpreted:</a:t>
            </a:r>
            <a:r>
              <a:rPr lang="en-US" dirty="0"/>
              <a:t> This happens on the fly</a:t>
            </a:r>
          </a:p>
        </p:txBody>
      </p:sp>
      <p:sp>
        <p:nvSpPr>
          <p:cNvPr id="15" name="Rectangle 14">
            <a:extLst>
              <a:ext uri="{FF2B5EF4-FFF2-40B4-BE49-F238E27FC236}">
                <a16:creationId xmlns:a16="http://schemas.microsoft.com/office/drawing/2014/main" id="{7D63BED9-A6BE-934E-B161-36AFFE0A719A}"/>
              </a:ext>
            </a:extLst>
          </p:cNvPr>
          <p:cNvSpPr/>
          <p:nvPr/>
        </p:nvSpPr>
        <p:spPr>
          <a:xfrm>
            <a:off x="10009748" y="4284749"/>
            <a:ext cx="1690639" cy="1275226"/>
          </a:xfrm>
          <a:prstGeom prst="rect">
            <a:avLst/>
          </a:prstGeom>
          <a:solidFill>
            <a:srgbClr val="FF4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u="sng" dirty="0"/>
              <a:t>Compiled:</a:t>
            </a:r>
            <a:endParaRPr lang="en-US" dirty="0"/>
          </a:p>
          <a:p>
            <a:pPr algn="ctr"/>
            <a:r>
              <a:rPr lang="en-US" dirty="0"/>
              <a:t>You pass the machine code around</a:t>
            </a:r>
          </a:p>
        </p:txBody>
      </p:sp>
      <p:sp>
        <p:nvSpPr>
          <p:cNvPr id="16" name="Right Arrow 15">
            <a:extLst>
              <a:ext uri="{FF2B5EF4-FFF2-40B4-BE49-F238E27FC236}">
                <a16:creationId xmlns:a16="http://schemas.microsoft.com/office/drawing/2014/main" id="{78D99745-B3ED-804D-83A0-F5B60307EFA3}"/>
              </a:ext>
            </a:extLst>
          </p:cNvPr>
          <p:cNvSpPr/>
          <p:nvPr/>
        </p:nvSpPr>
        <p:spPr>
          <a:xfrm>
            <a:off x="358878" y="4284749"/>
            <a:ext cx="9633834" cy="701784"/>
          </a:xfrm>
          <a:prstGeom prst="rightArrow">
            <a:avLst/>
          </a:prstGeom>
          <a:solidFill>
            <a:srgbClr val="FF4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u="sng" dirty="0"/>
              <a:t>Compiled:</a:t>
            </a:r>
            <a:r>
              <a:rPr lang="en-US" dirty="0"/>
              <a:t> You do this ahead of time</a:t>
            </a:r>
          </a:p>
        </p:txBody>
      </p:sp>
    </p:spTree>
    <p:extLst>
      <p:ext uri="{BB962C8B-B14F-4D97-AF65-F5344CB8AC3E}">
        <p14:creationId xmlns:p14="http://schemas.microsoft.com/office/powerpoint/2010/main" val="32799167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2B72D-1CBB-B447-8E7F-C4A8912ABC98}"/>
              </a:ext>
            </a:extLst>
          </p:cNvPr>
          <p:cNvSpPr>
            <a:spLocks noGrp="1"/>
          </p:cNvSpPr>
          <p:nvPr>
            <p:ph type="title"/>
          </p:nvPr>
        </p:nvSpPr>
        <p:spPr/>
        <p:txBody>
          <a:bodyPr/>
          <a:lstStyle/>
          <a:p>
            <a:r>
              <a:rPr lang="en-US" dirty="0"/>
              <a:t>A few rules of thumb.</a:t>
            </a:r>
          </a:p>
        </p:txBody>
      </p:sp>
      <p:sp>
        <p:nvSpPr>
          <p:cNvPr id="3" name="Text Placeholder 2">
            <a:extLst>
              <a:ext uri="{FF2B5EF4-FFF2-40B4-BE49-F238E27FC236}">
                <a16:creationId xmlns:a16="http://schemas.microsoft.com/office/drawing/2014/main" id="{C5C6D058-B65B-BC42-B209-D9B3502FAF57}"/>
              </a:ext>
            </a:extLst>
          </p:cNvPr>
          <p:cNvSpPr>
            <a:spLocks noGrp="1"/>
          </p:cNvSpPr>
          <p:nvPr>
            <p:ph type="body" idx="1"/>
          </p:nvPr>
        </p:nvSpPr>
        <p:spPr/>
        <p:txBody>
          <a:bodyPr/>
          <a:lstStyle/>
          <a:p>
            <a:r>
              <a:rPr lang="en-US" dirty="0"/>
              <a:t>I highly recommend keeping these firmly in mind for the rest of your programming life.</a:t>
            </a:r>
          </a:p>
        </p:txBody>
      </p:sp>
      <p:sp>
        <p:nvSpPr>
          <p:cNvPr id="4" name="Slide Number Placeholder 3">
            <a:extLst>
              <a:ext uri="{FF2B5EF4-FFF2-40B4-BE49-F238E27FC236}">
                <a16:creationId xmlns:a16="http://schemas.microsoft.com/office/drawing/2014/main" id="{95EDD295-6D82-6C4D-A114-0CEEFDE39CD9}"/>
              </a:ext>
            </a:extLst>
          </p:cNvPr>
          <p:cNvSpPr>
            <a:spLocks noGrp="1"/>
          </p:cNvSpPr>
          <p:nvPr>
            <p:ph type="sldNum" sz="quarter" idx="12"/>
          </p:nvPr>
        </p:nvSpPr>
        <p:spPr/>
        <p:txBody>
          <a:bodyPr/>
          <a:lstStyle/>
          <a:p>
            <a:fld id="{4F1611B7-9285-1F48-A026-12A07D3EB268}" type="slidenum">
              <a:rPr lang="en-US" smtClean="0"/>
              <a:t>15</a:t>
            </a:fld>
            <a:endParaRPr lang="en-US"/>
          </a:p>
        </p:txBody>
      </p:sp>
    </p:spTree>
    <p:extLst>
      <p:ext uri="{BB962C8B-B14F-4D97-AF65-F5344CB8AC3E}">
        <p14:creationId xmlns:p14="http://schemas.microsoft.com/office/powerpoint/2010/main" val="9883549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D082C53-8F90-D54E-8860-08B21EE80046}"/>
              </a:ext>
            </a:extLst>
          </p:cNvPr>
          <p:cNvSpPr>
            <a:spLocks noGrp="1"/>
          </p:cNvSpPr>
          <p:nvPr>
            <p:ph type="sldNum" sz="quarter" idx="12"/>
          </p:nvPr>
        </p:nvSpPr>
        <p:spPr/>
        <p:txBody>
          <a:bodyPr/>
          <a:lstStyle/>
          <a:p>
            <a:fld id="{4F1611B7-9285-1F48-A026-12A07D3EB268}" type="slidenum">
              <a:rPr lang="en-US" smtClean="0"/>
              <a:t>16</a:t>
            </a:fld>
            <a:endParaRPr lang="en-US"/>
          </a:p>
        </p:txBody>
      </p:sp>
      <p:sp>
        <p:nvSpPr>
          <p:cNvPr id="3" name="TextBox 2">
            <a:extLst>
              <a:ext uri="{FF2B5EF4-FFF2-40B4-BE49-F238E27FC236}">
                <a16:creationId xmlns:a16="http://schemas.microsoft.com/office/drawing/2014/main" id="{93491F53-6E72-7946-9ED1-CA433187D9FD}"/>
              </a:ext>
            </a:extLst>
          </p:cNvPr>
          <p:cNvSpPr txBox="1"/>
          <p:nvPr/>
        </p:nvSpPr>
        <p:spPr>
          <a:xfrm>
            <a:off x="1895670" y="1912880"/>
            <a:ext cx="8362427" cy="4278094"/>
          </a:xfrm>
          <a:prstGeom prst="rect">
            <a:avLst/>
          </a:prstGeom>
          <a:noFill/>
        </p:spPr>
        <p:txBody>
          <a:bodyPr wrap="square" rtlCol="0">
            <a:spAutoFit/>
          </a:bodyPr>
          <a:lstStyle/>
          <a:p>
            <a:pPr marL="342900" indent="-342900">
              <a:spcAft>
                <a:spcPts val="2400"/>
              </a:spcAft>
              <a:buFont typeface="Wingdings" pitchFamily="2" charset="2"/>
              <a:buChar char="ü"/>
            </a:pPr>
            <a:r>
              <a:rPr lang="en-US" sz="2400" b="1" dirty="0">
                <a:solidFill>
                  <a:schemeClr val="accent1"/>
                </a:solidFill>
              </a:rPr>
              <a:t>Understanding a problem conceptually and being able to translate it into code.</a:t>
            </a:r>
          </a:p>
          <a:p>
            <a:pPr marL="285750" indent="-285750">
              <a:spcAft>
                <a:spcPts val="2400"/>
              </a:spcAft>
              <a:buFont typeface="Wingdings" pitchFamily="2" charset="2"/>
              <a:buChar char="ü"/>
            </a:pPr>
            <a:r>
              <a:rPr lang="en-US" sz="2400" b="1" dirty="0">
                <a:solidFill>
                  <a:schemeClr val="accent1"/>
                </a:solidFill>
              </a:rPr>
              <a:t>Thinking of new ways to tackle a problem and knowing what tools to use.</a:t>
            </a:r>
          </a:p>
          <a:p>
            <a:pPr marL="285750" indent="-285750">
              <a:spcAft>
                <a:spcPts val="2400"/>
              </a:spcAft>
              <a:buFont typeface="Wingdings" pitchFamily="2" charset="2"/>
              <a:buChar char="ü"/>
            </a:pPr>
            <a:r>
              <a:rPr lang="en-US" sz="2400" b="1" dirty="0">
                <a:solidFill>
                  <a:schemeClr val="accent1"/>
                </a:solidFill>
              </a:rPr>
              <a:t>Knowing how to fix your program when it does not work.</a:t>
            </a:r>
          </a:p>
          <a:p>
            <a:pPr marL="285750" indent="-285750">
              <a:spcAft>
                <a:spcPts val="2400"/>
              </a:spcAft>
              <a:buFont typeface="Wingdings" pitchFamily="2" charset="2"/>
              <a:buChar char="ü"/>
            </a:pPr>
            <a:r>
              <a:rPr lang="en-US" sz="2400" b="1" dirty="0">
                <a:solidFill>
                  <a:schemeClr val="accent1"/>
                </a:solidFill>
              </a:rPr>
              <a:t>Writing a program that is fast enough, not the fastest possible.</a:t>
            </a:r>
          </a:p>
          <a:p>
            <a:pPr marL="285750" indent="-285750">
              <a:spcAft>
                <a:spcPts val="2400"/>
              </a:spcAft>
              <a:buFont typeface="Wingdings" pitchFamily="2" charset="2"/>
              <a:buChar char="ü"/>
            </a:pPr>
            <a:r>
              <a:rPr lang="en-US" sz="2400" b="1" dirty="0">
                <a:solidFill>
                  <a:schemeClr val="accent1"/>
                </a:solidFill>
              </a:rPr>
              <a:t>Writing a program that can be understood by other people  (or by yourself in a year!)</a:t>
            </a:r>
          </a:p>
        </p:txBody>
      </p:sp>
      <p:sp>
        <p:nvSpPr>
          <p:cNvPr id="4" name="Title 1">
            <a:extLst>
              <a:ext uri="{FF2B5EF4-FFF2-40B4-BE49-F238E27FC236}">
                <a16:creationId xmlns:a16="http://schemas.microsoft.com/office/drawing/2014/main" id="{A5C83D93-562B-DC4B-BD8E-9258846CE4C4}"/>
              </a:ext>
            </a:extLst>
          </p:cNvPr>
          <p:cNvSpPr txBox="1">
            <a:spLocks/>
          </p:cNvSpPr>
          <p:nvPr/>
        </p:nvSpPr>
        <p:spPr>
          <a:xfrm>
            <a:off x="838200" y="365125"/>
            <a:ext cx="10515600" cy="1074792"/>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Being good at programming is </a:t>
            </a:r>
            <a:r>
              <a:rPr lang="en-US" sz="3600" b="1" dirty="0"/>
              <a:t>NOT</a:t>
            </a:r>
            <a:r>
              <a:rPr lang="en-US" sz="3600" dirty="0"/>
              <a:t> simply knowing a lot of programming syntax. It is about:</a:t>
            </a:r>
          </a:p>
        </p:txBody>
      </p:sp>
      <p:sp>
        <p:nvSpPr>
          <p:cNvPr id="5" name="Rounded Rectangle 4">
            <a:extLst>
              <a:ext uri="{FF2B5EF4-FFF2-40B4-BE49-F238E27FC236}">
                <a16:creationId xmlns:a16="http://schemas.microsoft.com/office/drawing/2014/main" id="{8D36F5B1-C4CD-C44C-B3BA-F42C4950EFA2}"/>
              </a:ext>
            </a:extLst>
          </p:cNvPr>
          <p:cNvSpPr/>
          <p:nvPr/>
        </p:nvSpPr>
        <p:spPr>
          <a:xfrm>
            <a:off x="1324303" y="1692166"/>
            <a:ext cx="9417269" cy="4664184"/>
          </a:xfrm>
          <a:prstGeom prst="round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35247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2B72D-1CBB-B447-8E7F-C4A8912ABC98}"/>
              </a:ext>
            </a:extLst>
          </p:cNvPr>
          <p:cNvSpPr>
            <a:spLocks noGrp="1"/>
          </p:cNvSpPr>
          <p:nvPr>
            <p:ph type="title"/>
          </p:nvPr>
        </p:nvSpPr>
        <p:spPr/>
        <p:txBody>
          <a:bodyPr/>
          <a:lstStyle/>
          <a:p>
            <a:r>
              <a:rPr lang="en-US" dirty="0"/>
              <a:t>Basic python in </a:t>
            </a:r>
            <a:br>
              <a:rPr lang="en-US" dirty="0"/>
            </a:br>
            <a:r>
              <a:rPr lang="en-US" dirty="0" err="1"/>
              <a:t>Jupyter</a:t>
            </a:r>
            <a:r>
              <a:rPr lang="en-US" dirty="0"/>
              <a:t> notebooks</a:t>
            </a:r>
          </a:p>
        </p:txBody>
      </p:sp>
      <p:sp>
        <p:nvSpPr>
          <p:cNvPr id="3" name="Text Placeholder 2">
            <a:extLst>
              <a:ext uri="{FF2B5EF4-FFF2-40B4-BE49-F238E27FC236}">
                <a16:creationId xmlns:a16="http://schemas.microsoft.com/office/drawing/2014/main" id="{C5C6D058-B65B-BC42-B209-D9B3502FAF57}"/>
              </a:ext>
            </a:extLst>
          </p:cNvPr>
          <p:cNvSpPr>
            <a:spLocks noGrp="1"/>
          </p:cNvSpPr>
          <p:nvPr>
            <p:ph type="body" idx="1"/>
          </p:nvPr>
        </p:nvSpPr>
        <p:spPr/>
        <p:txBody>
          <a:bodyPr/>
          <a:lstStyle/>
          <a:p>
            <a:r>
              <a:rPr lang="en-US" dirty="0" err="1"/>
              <a:t>Jupyter</a:t>
            </a:r>
            <a:r>
              <a:rPr lang="en-US" dirty="0"/>
              <a:t> notebook files have extension *.</a:t>
            </a:r>
            <a:r>
              <a:rPr lang="en-US" dirty="0" err="1"/>
              <a:t>ipynb</a:t>
            </a:r>
            <a:endParaRPr lang="en-US" dirty="0"/>
          </a:p>
        </p:txBody>
      </p:sp>
      <p:sp>
        <p:nvSpPr>
          <p:cNvPr id="4" name="Slide Number Placeholder 3">
            <a:extLst>
              <a:ext uri="{FF2B5EF4-FFF2-40B4-BE49-F238E27FC236}">
                <a16:creationId xmlns:a16="http://schemas.microsoft.com/office/drawing/2014/main" id="{95EDD295-6D82-6C4D-A114-0CEEFDE39CD9}"/>
              </a:ext>
            </a:extLst>
          </p:cNvPr>
          <p:cNvSpPr>
            <a:spLocks noGrp="1"/>
          </p:cNvSpPr>
          <p:nvPr>
            <p:ph type="sldNum" sz="quarter" idx="12"/>
          </p:nvPr>
        </p:nvSpPr>
        <p:spPr/>
        <p:txBody>
          <a:bodyPr/>
          <a:lstStyle/>
          <a:p>
            <a:fld id="{4F1611B7-9285-1F48-A026-12A07D3EB268}" type="slidenum">
              <a:rPr lang="en-US" smtClean="0"/>
              <a:t>17</a:t>
            </a:fld>
            <a:endParaRPr lang="en-US"/>
          </a:p>
        </p:txBody>
      </p:sp>
    </p:spTree>
    <p:extLst>
      <p:ext uri="{BB962C8B-B14F-4D97-AF65-F5344CB8AC3E}">
        <p14:creationId xmlns:p14="http://schemas.microsoft.com/office/powerpoint/2010/main" val="24883226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21FE5E6-483A-704A-8911-55C8AF78EB3C}"/>
              </a:ext>
            </a:extLst>
          </p:cNvPr>
          <p:cNvSpPr>
            <a:spLocks noGrp="1"/>
          </p:cNvSpPr>
          <p:nvPr>
            <p:ph type="sldNum" sz="quarter" idx="12"/>
          </p:nvPr>
        </p:nvSpPr>
        <p:spPr/>
        <p:txBody>
          <a:bodyPr/>
          <a:lstStyle/>
          <a:p>
            <a:fld id="{4F1611B7-9285-1F48-A026-12A07D3EB268}" type="slidenum">
              <a:rPr lang="en-US" smtClean="0"/>
              <a:t>18</a:t>
            </a:fld>
            <a:endParaRPr lang="en-US"/>
          </a:p>
        </p:txBody>
      </p:sp>
      <p:pic>
        <p:nvPicPr>
          <p:cNvPr id="4" name="Picture 3">
            <a:extLst>
              <a:ext uri="{FF2B5EF4-FFF2-40B4-BE49-F238E27FC236}">
                <a16:creationId xmlns:a16="http://schemas.microsoft.com/office/drawing/2014/main" id="{511C4A7C-0E41-7E49-B41A-873C949D487B}"/>
              </a:ext>
            </a:extLst>
          </p:cNvPr>
          <p:cNvPicPr>
            <a:picLocks noChangeAspect="1"/>
          </p:cNvPicPr>
          <p:nvPr/>
        </p:nvPicPr>
        <p:blipFill>
          <a:blip r:embed="rId2"/>
          <a:stretch>
            <a:fillRect/>
          </a:stretch>
        </p:blipFill>
        <p:spPr>
          <a:xfrm>
            <a:off x="283779" y="1446609"/>
            <a:ext cx="11624442" cy="3964782"/>
          </a:xfrm>
          <a:prstGeom prst="rect">
            <a:avLst/>
          </a:prstGeom>
        </p:spPr>
      </p:pic>
      <p:sp>
        <p:nvSpPr>
          <p:cNvPr id="5" name="Title 1">
            <a:extLst>
              <a:ext uri="{FF2B5EF4-FFF2-40B4-BE49-F238E27FC236}">
                <a16:creationId xmlns:a16="http://schemas.microsoft.com/office/drawing/2014/main" id="{6AC9FEA7-67BB-194E-8B21-8A4EC75CB707}"/>
              </a:ext>
            </a:extLst>
          </p:cNvPr>
          <p:cNvSpPr txBox="1">
            <a:spLocks/>
          </p:cNvSpPr>
          <p:nvPr/>
        </p:nvSpPr>
        <p:spPr>
          <a:xfrm>
            <a:off x="838200" y="365125"/>
            <a:ext cx="1051560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Open Anaconda Navigator and launch </a:t>
            </a:r>
            <a:r>
              <a:rPr lang="en-US" sz="3600" dirty="0" err="1"/>
              <a:t>JupyterLab</a:t>
            </a:r>
            <a:r>
              <a:rPr lang="en-US" sz="3600" dirty="0"/>
              <a:t>.</a:t>
            </a:r>
          </a:p>
        </p:txBody>
      </p:sp>
      <p:sp>
        <p:nvSpPr>
          <p:cNvPr id="7" name="Up Arrow 6">
            <a:extLst>
              <a:ext uri="{FF2B5EF4-FFF2-40B4-BE49-F238E27FC236}">
                <a16:creationId xmlns:a16="http://schemas.microsoft.com/office/drawing/2014/main" id="{A3E0EF9F-04AA-4B4B-9EA1-033BB8F0187F}"/>
              </a:ext>
            </a:extLst>
          </p:cNvPr>
          <p:cNvSpPr/>
          <p:nvPr/>
        </p:nvSpPr>
        <p:spPr>
          <a:xfrm>
            <a:off x="3153098" y="5297977"/>
            <a:ext cx="504497" cy="888234"/>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5810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7FD88-5262-D64E-8B64-659422185425}"/>
              </a:ext>
            </a:extLst>
          </p:cNvPr>
          <p:cNvSpPr>
            <a:spLocks noGrp="1"/>
          </p:cNvSpPr>
          <p:nvPr>
            <p:ph type="title"/>
          </p:nvPr>
        </p:nvSpPr>
        <p:spPr/>
        <p:txBody>
          <a:bodyPr/>
          <a:lstStyle/>
          <a:p>
            <a:r>
              <a:rPr lang="en-US" dirty="0"/>
              <a:t>Programming and Data Analysis for Modern Neuroscience</a:t>
            </a:r>
          </a:p>
        </p:txBody>
      </p:sp>
      <p:sp>
        <p:nvSpPr>
          <p:cNvPr id="3" name="Text Placeholder 2">
            <a:extLst>
              <a:ext uri="{FF2B5EF4-FFF2-40B4-BE49-F238E27FC236}">
                <a16:creationId xmlns:a16="http://schemas.microsoft.com/office/drawing/2014/main" id="{5BD1A9BB-C87C-814C-A58B-B72A9320A04A}"/>
              </a:ext>
            </a:extLst>
          </p:cNvPr>
          <p:cNvSpPr>
            <a:spLocks noGrp="1"/>
          </p:cNvSpPr>
          <p:nvPr>
            <p:ph type="body" idx="1"/>
          </p:nvPr>
        </p:nvSpPr>
        <p:spPr/>
        <p:txBody>
          <a:bodyPr/>
          <a:lstStyle/>
          <a:p>
            <a:r>
              <a:rPr lang="en-US" dirty="0"/>
              <a:t>Spring 2020</a:t>
            </a:r>
          </a:p>
        </p:txBody>
      </p:sp>
      <p:sp>
        <p:nvSpPr>
          <p:cNvPr id="4" name="Slide Number Placeholder 3">
            <a:extLst>
              <a:ext uri="{FF2B5EF4-FFF2-40B4-BE49-F238E27FC236}">
                <a16:creationId xmlns:a16="http://schemas.microsoft.com/office/drawing/2014/main" id="{D98FD18D-7EBF-2846-990B-FB27FF853206}"/>
              </a:ext>
            </a:extLst>
          </p:cNvPr>
          <p:cNvSpPr>
            <a:spLocks noGrp="1"/>
          </p:cNvSpPr>
          <p:nvPr>
            <p:ph type="sldNum" sz="quarter" idx="12"/>
          </p:nvPr>
        </p:nvSpPr>
        <p:spPr/>
        <p:txBody>
          <a:bodyPr/>
          <a:lstStyle/>
          <a:p>
            <a:fld id="{4F1611B7-9285-1F48-A026-12A07D3EB268}" type="slidenum">
              <a:rPr lang="en-US" smtClean="0"/>
              <a:t>1</a:t>
            </a:fld>
            <a:endParaRPr lang="en-US"/>
          </a:p>
        </p:txBody>
      </p:sp>
    </p:spTree>
    <p:extLst>
      <p:ext uri="{BB962C8B-B14F-4D97-AF65-F5344CB8AC3E}">
        <p14:creationId xmlns:p14="http://schemas.microsoft.com/office/powerpoint/2010/main" val="10965955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E282CE8-9B12-8747-9FED-D69D96573354}"/>
              </a:ext>
            </a:extLst>
          </p:cNvPr>
          <p:cNvSpPr>
            <a:spLocks noGrp="1"/>
          </p:cNvSpPr>
          <p:nvPr>
            <p:ph type="sldNum" sz="quarter" idx="12"/>
          </p:nvPr>
        </p:nvSpPr>
        <p:spPr/>
        <p:txBody>
          <a:bodyPr/>
          <a:lstStyle/>
          <a:p>
            <a:fld id="{4F1611B7-9285-1F48-A026-12A07D3EB268}" type="slidenum">
              <a:rPr lang="en-US" smtClean="0"/>
              <a:t>19</a:t>
            </a:fld>
            <a:endParaRPr lang="en-US"/>
          </a:p>
        </p:txBody>
      </p:sp>
      <p:pic>
        <p:nvPicPr>
          <p:cNvPr id="5" name="Picture 4">
            <a:extLst>
              <a:ext uri="{FF2B5EF4-FFF2-40B4-BE49-F238E27FC236}">
                <a16:creationId xmlns:a16="http://schemas.microsoft.com/office/drawing/2014/main" id="{56437BE2-2B1E-0B45-A2F7-66C12E73E5A6}"/>
              </a:ext>
            </a:extLst>
          </p:cNvPr>
          <p:cNvPicPr>
            <a:picLocks noChangeAspect="1"/>
          </p:cNvPicPr>
          <p:nvPr/>
        </p:nvPicPr>
        <p:blipFill>
          <a:blip r:embed="rId2"/>
          <a:stretch>
            <a:fillRect/>
          </a:stretch>
        </p:blipFill>
        <p:spPr>
          <a:xfrm>
            <a:off x="3581400" y="1125220"/>
            <a:ext cx="5029200" cy="5287994"/>
          </a:xfrm>
          <a:prstGeom prst="rect">
            <a:avLst/>
          </a:prstGeom>
        </p:spPr>
      </p:pic>
      <p:sp>
        <p:nvSpPr>
          <p:cNvPr id="6" name="Title 1">
            <a:extLst>
              <a:ext uri="{FF2B5EF4-FFF2-40B4-BE49-F238E27FC236}">
                <a16:creationId xmlns:a16="http://schemas.microsoft.com/office/drawing/2014/main" id="{DB23A4B8-6FCE-824B-A8AA-CECF990298D5}"/>
              </a:ext>
            </a:extLst>
          </p:cNvPr>
          <p:cNvSpPr txBox="1">
            <a:spLocks/>
          </p:cNvSpPr>
          <p:nvPr/>
        </p:nvSpPr>
        <p:spPr>
          <a:xfrm>
            <a:off x="838200" y="365125"/>
            <a:ext cx="1051560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Open a new Python 3 notebook.</a:t>
            </a:r>
          </a:p>
        </p:txBody>
      </p:sp>
      <p:sp>
        <p:nvSpPr>
          <p:cNvPr id="7" name="Up Arrow 6">
            <a:extLst>
              <a:ext uri="{FF2B5EF4-FFF2-40B4-BE49-F238E27FC236}">
                <a16:creationId xmlns:a16="http://schemas.microsoft.com/office/drawing/2014/main" id="{71EA8ACF-6795-9240-89AB-519BF31087B5}"/>
              </a:ext>
            </a:extLst>
          </p:cNvPr>
          <p:cNvSpPr/>
          <p:nvPr/>
        </p:nvSpPr>
        <p:spPr>
          <a:xfrm rot="5400000" flipH="1">
            <a:off x="3678616" y="2292017"/>
            <a:ext cx="504497" cy="888234"/>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318343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E282CE8-9B12-8747-9FED-D69D96573354}"/>
              </a:ext>
            </a:extLst>
          </p:cNvPr>
          <p:cNvSpPr>
            <a:spLocks noGrp="1"/>
          </p:cNvSpPr>
          <p:nvPr>
            <p:ph type="sldNum" sz="quarter" idx="12"/>
          </p:nvPr>
        </p:nvSpPr>
        <p:spPr/>
        <p:txBody>
          <a:bodyPr/>
          <a:lstStyle/>
          <a:p>
            <a:fld id="{4F1611B7-9285-1F48-A026-12A07D3EB268}" type="slidenum">
              <a:rPr lang="en-US" smtClean="0"/>
              <a:t>20</a:t>
            </a:fld>
            <a:endParaRPr lang="en-US"/>
          </a:p>
        </p:txBody>
      </p:sp>
      <p:sp>
        <p:nvSpPr>
          <p:cNvPr id="6" name="Title 1">
            <a:extLst>
              <a:ext uri="{FF2B5EF4-FFF2-40B4-BE49-F238E27FC236}">
                <a16:creationId xmlns:a16="http://schemas.microsoft.com/office/drawing/2014/main" id="{DB23A4B8-6FCE-824B-A8AA-CECF990298D5}"/>
              </a:ext>
            </a:extLst>
          </p:cNvPr>
          <p:cNvSpPr txBox="1">
            <a:spLocks/>
          </p:cNvSpPr>
          <p:nvPr/>
        </p:nvSpPr>
        <p:spPr>
          <a:xfrm>
            <a:off x="838200" y="365125"/>
            <a:ext cx="1051560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Download the Python 3 notebook </a:t>
            </a:r>
            <a:r>
              <a:rPr lang="en-US" sz="3600" dirty="0" err="1"/>
              <a:t>basic_intro.ipynb</a:t>
            </a:r>
            <a:r>
              <a:rPr lang="en-US" sz="3600" dirty="0"/>
              <a:t>.</a:t>
            </a:r>
          </a:p>
        </p:txBody>
      </p:sp>
      <p:pic>
        <p:nvPicPr>
          <p:cNvPr id="4" name="Picture 3">
            <a:extLst>
              <a:ext uri="{FF2B5EF4-FFF2-40B4-BE49-F238E27FC236}">
                <a16:creationId xmlns:a16="http://schemas.microsoft.com/office/drawing/2014/main" id="{B5D3C560-8BF3-894A-A1EA-6C60293821D3}"/>
              </a:ext>
            </a:extLst>
          </p:cNvPr>
          <p:cNvPicPr>
            <a:picLocks noChangeAspect="1"/>
          </p:cNvPicPr>
          <p:nvPr/>
        </p:nvPicPr>
        <p:blipFill>
          <a:blip r:embed="rId2"/>
          <a:stretch>
            <a:fillRect/>
          </a:stretch>
        </p:blipFill>
        <p:spPr>
          <a:xfrm>
            <a:off x="2186152" y="1049290"/>
            <a:ext cx="7819696" cy="5307060"/>
          </a:xfrm>
          <a:prstGeom prst="rect">
            <a:avLst/>
          </a:prstGeom>
        </p:spPr>
      </p:pic>
      <p:sp>
        <p:nvSpPr>
          <p:cNvPr id="7" name="Up Arrow 6">
            <a:extLst>
              <a:ext uri="{FF2B5EF4-FFF2-40B4-BE49-F238E27FC236}">
                <a16:creationId xmlns:a16="http://schemas.microsoft.com/office/drawing/2014/main" id="{71EA8ACF-6795-9240-89AB-519BF31087B5}"/>
              </a:ext>
            </a:extLst>
          </p:cNvPr>
          <p:cNvSpPr/>
          <p:nvPr/>
        </p:nvSpPr>
        <p:spPr>
          <a:xfrm rot="16200000">
            <a:off x="7126069" y="1678339"/>
            <a:ext cx="504497" cy="888234"/>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Up Arrow 7">
            <a:extLst>
              <a:ext uri="{FF2B5EF4-FFF2-40B4-BE49-F238E27FC236}">
                <a16:creationId xmlns:a16="http://schemas.microsoft.com/office/drawing/2014/main" id="{F9CDC199-09EF-B549-A12B-79C1FD4E1578}"/>
              </a:ext>
            </a:extLst>
          </p:cNvPr>
          <p:cNvSpPr/>
          <p:nvPr/>
        </p:nvSpPr>
        <p:spPr>
          <a:xfrm>
            <a:off x="7683056" y="3290233"/>
            <a:ext cx="504497" cy="888234"/>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11FB165-3042-C54E-9F92-5CA81D8DD21A}"/>
              </a:ext>
            </a:extLst>
          </p:cNvPr>
          <p:cNvSpPr txBox="1"/>
          <p:nvPr/>
        </p:nvSpPr>
        <p:spPr>
          <a:xfrm>
            <a:off x="7233855" y="4222115"/>
            <a:ext cx="2181687" cy="646331"/>
          </a:xfrm>
          <a:prstGeom prst="rect">
            <a:avLst/>
          </a:prstGeom>
          <a:noFill/>
        </p:spPr>
        <p:txBody>
          <a:bodyPr wrap="none" rtlCol="0">
            <a:spAutoFit/>
          </a:bodyPr>
          <a:lstStyle/>
          <a:p>
            <a:r>
              <a:rPr lang="en-US" dirty="0">
                <a:solidFill>
                  <a:srgbClr val="FF0000"/>
                </a:solidFill>
              </a:rPr>
              <a:t>Right-click and </a:t>
            </a:r>
          </a:p>
          <a:p>
            <a:r>
              <a:rPr lang="en-US" dirty="0">
                <a:solidFill>
                  <a:srgbClr val="FF0000"/>
                </a:solidFill>
              </a:rPr>
              <a:t>Download Linked File</a:t>
            </a:r>
          </a:p>
        </p:txBody>
      </p:sp>
      <p:sp>
        <p:nvSpPr>
          <p:cNvPr id="10" name="TextBox 9">
            <a:extLst>
              <a:ext uri="{FF2B5EF4-FFF2-40B4-BE49-F238E27FC236}">
                <a16:creationId xmlns:a16="http://schemas.microsoft.com/office/drawing/2014/main" id="{76350E69-8279-DF44-AAD7-F9721A17A8B8}"/>
              </a:ext>
            </a:extLst>
          </p:cNvPr>
          <p:cNvSpPr txBox="1"/>
          <p:nvPr/>
        </p:nvSpPr>
        <p:spPr>
          <a:xfrm>
            <a:off x="399074" y="6398615"/>
            <a:ext cx="4858318" cy="307777"/>
          </a:xfrm>
          <a:prstGeom prst="rect">
            <a:avLst/>
          </a:prstGeom>
          <a:noFill/>
        </p:spPr>
        <p:txBody>
          <a:bodyPr wrap="none" rtlCol="0">
            <a:spAutoFit/>
          </a:bodyPr>
          <a:lstStyle/>
          <a:p>
            <a:r>
              <a:rPr lang="en-US" sz="1400" dirty="0"/>
              <a:t>https://</a:t>
            </a:r>
            <a:r>
              <a:rPr lang="en-US" sz="1400" dirty="0" err="1"/>
              <a:t>github.com</a:t>
            </a:r>
            <a:r>
              <a:rPr lang="en-US" sz="1400" dirty="0"/>
              <a:t>/marcel-</a:t>
            </a:r>
            <a:r>
              <a:rPr lang="en-US" sz="1400" dirty="0" err="1"/>
              <a:t>goldschen</a:t>
            </a:r>
            <a:r>
              <a:rPr lang="en-US" sz="1400" dirty="0"/>
              <a:t>-ohm/NEU337-Spring2020</a:t>
            </a:r>
          </a:p>
        </p:txBody>
      </p:sp>
    </p:spTree>
    <p:extLst>
      <p:ext uri="{BB962C8B-B14F-4D97-AF65-F5344CB8AC3E}">
        <p14:creationId xmlns:p14="http://schemas.microsoft.com/office/powerpoint/2010/main" val="34677650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E282CE8-9B12-8747-9FED-D69D96573354}"/>
              </a:ext>
            </a:extLst>
          </p:cNvPr>
          <p:cNvSpPr>
            <a:spLocks noGrp="1"/>
          </p:cNvSpPr>
          <p:nvPr>
            <p:ph type="sldNum" sz="quarter" idx="12"/>
          </p:nvPr>
        </p:nvSpPr>
        <p:spPr/>
        <p:txBody>
          <a:bodyPr/>
          <a:lstStyle/>
          <a:p>
            <a:fld id="{4F1611B7-9285-1F48-A026-12A07D3EB268}" type="slidenum">
              <a:rPr lang="en-US" smtClean="0"/>
              <a:t>21</a:t>
            </a:fld>
            <a:endParaRPr lang="en-US"/>
          </a:p>
        </p:txBody>
      </p:sp>
      <p:sp>
        <p:nvSpPr>
          <p:cNvPr id="6" name="Title 1">
            <a:extLst>
              <a:ext uri="{FF2B5EF4-FFF2-40B4-BE49-F238E27FC236}">
                <a16:creationId xmlns:a16="http://schemas.microsoft.com/office/drawing/2014/main" id="{DB23A4B8-6FCE-824B-A8AA-CECF990298D5}"/>
              </a:ext>
            </a:extLst>
          </p:cNvPr>
          <p:cNvSpPr txBox="1">
            <a:spLocks/>
          </p:cNvSpPr>
          <p:nvPr/>
        </p:nvSpPr>
        <p:spPr>
          <a:xfrm>
            <a:off x="838200" y="365125"/>
            <a:ext cx="1051560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Navigate to and open </a:t>
            </a:r>
            <a:r>
              <a:rPr lang="en-US" sz="3600" dirty="0" err="1"/>
              <a:t>basic_intro.ipynb</a:t>
            </a:r>
            <a:r>
              <a:rPr lang="en-US" sz="3600" dirty="0"/>
              <a:t> in </a:t>
            </a:r>
            <a:r>
              <a:rPr lang="en-US" sz="3600" dirty="0" err="1"/>
              <a:t>JupyterLab</a:t>
            </a:r>
            <a:r>
              <a:rPr lang="en-US" sz="3600" dirty="0"/>
              <a:t>.</a:t>
            </a:r>
          </a:p>
        </p:txBody>
      </p:sp>
      <p:pic>
        <p:nvPicPr>
          <p:cNvPr id="3" name="Picture 2">
            <a:extLst>
              <a:ext uri="{FF2B5EF4-FFF2-40B4-BE49-F238E27FC236}">
                <a16:creationId xmlns:a16="http://schemas.microsoft.com/office/drawing/2014/main" id="{5810549D-2859-A449-8B6A-075CCBB68A6E}"/>
              </a:ext>
            </a:extLst>
          </p:cNvPr>
          <p:cNvPicPr>
            <a:picLocks noChangeAspect="1"/>
          </p:cNvPicPr>
          <p:nvPr/>
        </p:nvPicPr>
        <p:blipFill>
          <a:blip r:embed="rId2"/>
          <a:stretch>
            <a:fillRect/>
          </a:stretch>
        </p:blipFill>
        <p:spPr>
          <a:xfrm>
            <a:off x="1481959" y="1000142"/>
            <a:ext cx="9228082" cy="5356208"/>
          </a:xfrm>
          <a:prstGeom prst="rect">
            <a:avLst/>
          </a:prstGeom>
        </p:spPr>
      </p:pic>
      <p:sp>
        <p:nvSpPr>
          <p:cNvPr id="7" name="Up Arrow 6">
            <a:extLst>
              <a:ext uri="{FF2B5EF4-FFF2-40B4-BE49-F238E27FC236}">
                <a16:creationId xmlns:a16="http://schemas.microsoft.com/office/drawing/2014/main" id="{71EA8ACF-6795-9240-89AB-519BF31087B5}"/>
              </a:ext>
            </a:extLst>
          </p:cNvPr>
          <p:cNvSpPr/>
          <p:nvPr/>
        </p:nvSpPr>
        <p:spPr>
          <a:xfrm rot="5400000" flipH="1">
            <a:off x="1009048" y="1423988"/>
            <a:ext cx="504497" cy="888234"/>
          </a:xfrm>
          <a:prstGeom prst="up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27600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8CCA844-AF17-2F42-9D79-4436FF0A1448}"/>
              </a:ext>
            </a:extLst>
          </p:cNvPr>
          <p:cNvSpPr>
            <a:spLocks noGrp="1"/>
          </p:cNvSpPr>
          <p:nvPr>
            <p:ph type="sldNum" sz="quarter" idx="12"/>
          </p:nvPr>
        </p:nvSpPr>
        <p:spPr/>
        <p:txBody>
          <a:bodyPr/>
          <a:lstStyle/>
          <a:p>
            <a:fld id="{4F1611B7-9285-1F48-A026-12A07D3EB268}" type="slidenum">
              <a:rPr lang="en-US" smtClean="0"/>
              <a:t>2</a:t>
            </a:fld>
            <a:endParaRPr lang="en-US"/>
          </a:p>
        </p:txBody>
      </p:sp>
      <p:sp>
        <p:nvSpPr>
          <p:cNvPr id="4" name="TextBox 3">
            <a:extLst>
              <a:ext uri="{FF2B5EF4-FFF2-40B4-BE49-F238E27FC236}">
                <a16:creationId xmlns:a16="http://schemas.microsoft.com/office/drawing/2014/main" id="{E0F93EBC-7501-3243-9153-5BDE85A89BC0}"/>
              </a:ext>
            </a:extLst>
          </p:cNvPr>
          <p:cNvSpPr txBox="1"/>
          <p:nvPr/>
        </p:nvSpPr>
        <p:spPr>
          <a:xfrm>
            <a:off x="898712" y="474345"/>
            <a:ext cx="10394576" cy="4524315"/>
          </a:xfrm>
          <a:prstGeom prst="rect">
            <a:avLst/>
          </a:prstGeom>
          <a:noFill/>
        </p:spPr>
        <p:txBody>
          <a:bodyPr wrap="square" rtlCol="0">
            <a:spAutoFit/>
          </a:bodyPr>
          <a:lstStyle/>
          <a:p>
            <a:r>
              <a:rPr lang="en-US" sz="3600" i="1" dirty="0">
                <a:solidFill>
                  <a:schemeClr val="accent1"/>
                </a:solidFill>
              </a:rPr>
              <a:t>Course Objective</a:t>
            </a:r>
            <a:endParaRPr lang="en-US" dirty="0"/>
          </a:p>
          <a:p>
            <a:endParaRPr lang="en-US" i="1" dirty="0"/>
          </a:p>
          <a:p>
            <a:r>
              <a:rPr lang="en-US" i="1" dirty="0"/>
              <a:t>The ability to read and write are obvious fundamental skills critical to all academic and quantitative pursuits.</a:t>
            </a:r>
            <a:r>
              <a:rPr lang="en-US" dirty="0"/>
              <a:t> </a:t>
            </a:r>
            <a:r>
              <a:rPr lang="en-US" b="1" dirty="0"/>
              <a:t>Fast approaching this level of fundamental importance is the ability to write computer programs to analyze and manipulate data sets ever increasing in richness and size.</a:t>
            </a:r>
            <a:r>
              <a:rPr lang="en-US" dirty="0"/>
              <a:t> This skillset is necessary to work with a wide array of systems whose models and behavior are sufficiently complex to make analysis by hand intractable.</a:t>
            </a:r>
          </a:p>
          <a:p>
            <a:endParaRPr lang="en-US" dirty="0"/>
          </a:p>
          <a:p>
            <a:r>
              <a:rPr lang="en-US" b="1" dirty="0"/>
              <a:t>In this course you will translate problems into code applying modern approaches for data analysis, statistical inference and modeling to various levels of neural systems and their component behavior.</a:t>
            </a:r>
            <a:r>
              <a:rPr lang="en-US" dirty="0"/>
              <a:t> We will use Python as a coding environment, and you will be exposed to resources and options for scientific computing.</a:t>
            </a:r>
          </a:p>
          <a:p>
            <a:endParaRPr lang="en-US" dirty="0"/>
          </a:p>
          <a:p>
            <a:r>
              <a:rPr lang="en-US" i="1" dirty="0"/>
              <a:t>Although geared for neuroscience, the approaches covered in this course are highly salient for a wide array of applications.</a:t>
            </a:r>
            <a:endParaRPr lang="en-US" dirty="0"/>
          </a:p>
        </p:txBody>
      </p:sp>
    </p:spTree>
    <p:extLst>
      <p:ext uri="{BB962C8B-B14F-4D97-AF65-F5344CB8AC3E}">
        <p14:creationId xmlns:p14="http://schemas.microsoft.com/office/powerpoint/2010/main" val="2760254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8CCA844-AF17-2F42-9D79-4436FF0A1448}"/>
              </a:ext>
            </a:extLst>
          </p:cNvPr>
          <p:cNvSpPr>
            <a:spLocks noGrp="1"/>
          </p:cNvSpPr>
          <p:nvPr>
            <p:ph type="sldNum" sz="quarter" idx="12"/>
          </p:nvPr>
        </p:nvSpPr>
        <p:spPr/>
        <p:txBody>
          <a:bodyPr/>
          <a:lstStyle/>
          <a:p>
            <a:fld id="{4F1611B7-9285-1F48-A026-12A07D3EB268}" type="slidenum">
              <a:rPr lang="en-US" smtClean="0"/>
              <a:t>3</a:t>
            </a:fld>
            <a:endParaRPr lang="en-US"/>
          </a:p>
        </p:txBody>
      </p:sp>
      <p:sp>
        <p:nvSpPr>
          <p:cNvPr id="4" name="TextBox 3">
            <a:extLst>
              <a:ext uri="{FF2B5EF4-FFF2-40B4-BE49-F238E27FC236}">
                <a16:creationId xmlns:a16="http://schemas.microsoft.com/office/drawing/2014/main" id="{E0F93EBC-7501-3243-9153-5BDE85A89BC0}"/>
              </a:ext>
            </a:extLst>
          </p:cNvPr>
          <p:cNvSpPr txBox="1"/>
          <p:nvPr/>
        </p:nvSpPr>
        <p:spPr>
          <a:xfrm>
            <a:off x="898712" y="474345"/>
            <a:ext cx="10394576" cy="1754326"/>
          </a:xfrm>
          <a:prstGeom prst="rect">
            <a:avLst/>
          </a:prstGeom>
          <a:noFill/>
        </p:spPr>
        <p:txBody>
          <a:bodyPr wrap="square" rtlCol="0">
            <a:spAutoFit/>
          </a:bodyPr>
          <a:lstStyle/>
          <a:p>
            <a:r>
              <a:rPr lang="en-US" sz="3600" i="1" dirty="0">
                <a:solidFill>
                  <a:schemeClr val="accent1"/>
                </a:solidFill>
              </a:rPr>
              <a:t>Breadth over Depth</a:t>
            </a:r>
            <a:endParaRPr lang="en-US" dirty="0"/>
          </a:p>
          <a:p>
            <a:endParaRPr lang="en-US" dirty="0"/>
          </a:p>
          <a:p>
            <a:r>
              <a:rPr lang="en-US" dirty="0"/>
              <a:t>We will cover a wide array of topics rather than explore any one topic in great detail. Topics will be introduced at a level where you should be able to understand each concept and put them to use. However, realize up front that we may have only scratched the surface.</a:t>
            </a:r>
          </a:p>
        </p:txBody>
      </p:sp>
    </p:spTree>
    <p:extLst>
      <p:ext uri="{BB962C8B-B14F-4D97-AF65-F5344CB8AC3E}">
        <p14:creationId xmlns:p14="http://schemas.microsoft.com/office/powerpoint/2010/main" val="741731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8CCA844-AF17-2F42-9D79-4436FF0A1448}"/>
              </a:ext>
            </a:extLst>
          </p:cNvPr>
          <p:cNvSpPr>
            <a:spLocks noGrp="1"/>
          </p:cNvSpPr>
          <p:nvPr>
            <p:ph type="sldNum" sz="quarter" idx="12"/>
          </p:nvPr>
        </p:nvSpPr>
        <p:spPr/>
        <p:txBody>
          <a:bodyPr/>
          <a:lstStyle/>
          <a:p>
            <a:fld id="{4F1611B7-9285-1F48-A026-12A07D3EB268}" type="slidenum">
              <a:rPr lang="en-US" smtClean="0"/>
              <a:t>4</a:t>
            </a:fld>
            <a:endParaRPr lang="en-US"/>
          </a:p>
        </p:txBody>
      </p:sp>
      <p:sp>
        <p:nvSpPr>
          <p:cNvPr id="4" name="TextBox 3">
            <a:extLst>
              <a:ext uri="{FF2B5EF4-FFF2-40B4-BE49-F238E27FC236}">
                <a16:creationId xmlns:a16="http://schemas.microsoft.com/office/drawing/2014/main" id="{E0F93EBC-7501-3243-9153-5BDE85A89BC0}"/>
              </a:ext>
            </a:extLst>
          </p:cNvPr>
          <p:cNvSpPr txBox="1"/>
          <p:nvPr/>
        </p:nvSpPr>
        <p:spPr>
          <a:xfrm>
            <a:off x="898712" y="474345"/>
            <a:ext cx="10394576" cy="2031325"/>
          </a:xfrm>
          <a:prstGeom prst="rect">
            <a:avLst/>
          </a:prstGeom>
          <a:noFill/>
        </p:spPr>
        <p:txBody>
          <a:bodyPr wrap="square" rtlCol="0">
            <a:spAutoFit/>
          </a:bodyPr>
          <a:lstStyle/>
          <a:p>
            <a:r>
              <a:rPr lang="en-US" sz="3600" i="1" dirty="0">
                <a:solidFill>
                  <a:schemeClr val="accent1"/>
                </a:solidFill>
              </a:rPr>
              <a:t>Homework</a:t>
            </a:r>
            <a:endParaRPr lang="en-US" dirty="0"/>
          </a:p>
          <a:p>
            <a:endParaRPr lang="en-US" dirty="0"/>
          </a:p>
          <a:p>
            <a:r>
              <a:rPr lang="en-US" dirty="0"/>
              <a:t>In my opinion there is no better way to learn how to program (or most anything else for that matter) than to do it. Thus, being able to understand and complete the homework yourself is a critical component of making sure you are obtaining the toolset the course aims to give you. This is why homework will be worth at least half if not more of your final grade.</a:t>
            </a:r>
          </a:p>
        </p:txBody>
      </p:sp>
    </p:spTree>
    <p:extLst>
      <p:ext uri="{BB962C8B-B14F-4D97-AF65-F5344CB8AC3E}">
        <p14:creationId xmlns:p14="http://schemas.microsoft.com/office/powerpoint/2010/main" val="23002294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196A6E-2BB3-684B-8142-4B9F07122821}"/>
              </a:ext>
            </a:extLst>
          </p:cNvPr>
          <p:cNvPicPr>
            <a:picLocks noChangeAspect="1"/>
          </p:cNvPicPr>
          <p:nvPr/>
        </p:nvPicPr>
        <p:blipFill>
          <a:blip r:embed="rId2"/>
          <a:stretch>
            <a:fillRect/>
          </a:stretch>
        </p:blipFill>
        <p:spPr>
          <a:xfrm>
            <a:off x="3903407" y="300070"/>
            <a:ext cx="4385186" cy="2600260"/>
          </a:xfrm>
          <a:prstGeom prst="rect">
            <a:avLst/>
          </a:prstGeom>
        </p:spPr>
      </p:pic>
      <p:sp>
        <p:nvSpPr>
          <p:cNvPr id="2" name="Title 1">
            <a:extLst>
              <a:ext uri="{FF2B5EF4-FFF2-40B4-BE49-F238E27FC236}">
                <a16:creationId xmlns:a16="http://schemas.microsoft.com/office/drawing/2014/main" id="{AD3D3CB2-F4E1-7144-ADCD-90835A053864}"/>
              </a:ext>
            </a:extLst>
          </p:cNvPr>
          <p:cNvSpPr>
            <a:spLocks noGrp="1"/>
          </p:cNvSpPr>
          <p:nvPr>
            <p:ph type="ctrTitle"/>
          </p:nvPr>
        </p:nvSpPr>
        <p:spPr/>
        <p:txBody>
          <a:bodyPr/>
          <a:lstStyle/>
          <a:p>
            <a:r>
              <a:rPr lang="en-US" dirty="0"/>
              <a:t>Intro to Programming</a:t>
            </a:r>
          </a:p>
        </p:txBody>
      </p:sp>
      <p:sp>
        <p:nvSpPr>
          <p:cNvPr id="3" name="Subtitle 2">
            <a:extLst>
              <a:ext uri="{FF2B5EF4-FFF2-40B4-BE49-F238E27FC236}">
                <a16:creationId xmlns:a16="http://schemas.microsoft.com/office/drawing/2014/main" id="{E81256C6-6D81-D741-A5C0-89758D5892BC}"/>
              </a:ext>
            </a:extLst>
          </p:cNvPr>
          <p:cNvSpPr>
            <a:spLocks noGrp="1"/>
          </p:cNvSpPr>
          <p:nvPr>
            <p:ph type="subTitle" idx="1"/>
          </p:nvPr>
        </p:nvSpPr>
        <p:spPr/>
        <p:txBody>
          <a:bodyPr>
            <a:normAutofit lnSpcReduction="10000"/>
          </a:bodyPr>
          <a:lstStyle/>
          <a:p>
            <a:r>
              <a:rPr lang="en-US" dirty="0"/>
              <a:t>Part of a modern scientist’s toolkit.</a:t>
            </a:r>
          </a:p>
          <a:p>
            <a:endParaRPr lang="en-US" dirty="0"/>
          </a:p>
          <a:p>
            <a:r>
              <a:rPr lang="en-US" dirty="0"/>
              <a:t>Programming and Data Analysis for Modern Neuroscience</a:t>
            </a:r>
          </a:p>
          <a:p>
            <a:r>
              <a:rPr lang="en-US" dirty="0"/>
              <a:t>Spring 2020</a:t>
            </a:r>
          </a:p>
        </p:txBody>
      </p:sp>
    </p:spTree>
    <p:extLst>
      <p:ext uri="{BB962C8B-B14F-4D97-AF65-F5344CB8AC3E}">
        <p14:creationId xmlns:p14="http://schemas.microsoft.com/office/powerpoint/2010/main" val="35094944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2B72D-1CBB-B447-8E7F-C4A8912ABC98}"/>
              </a:ext>
            </a:extLst>
          </p:cNvPr>
          <p:cNvSpPr>
            <a:spLocks noGrp="1"/>
          </p:cNvSpPr>
          <p:nvPr>
            <p:ph type="title"/>
          </p:nvPr>
        </p:nvSpPr>
        <p:spPr/>
        <p:txBody>
          <a:bodyPr/>
          <a:lstStyle/>
          <a:p>
            <a:r>
              <a:rPr lang="en-US" dirty="0"/>
              <a:t>Why would you want to add programming to your toolkit?</a:t>
            </a:r>
          </a:p>
        </p:txBody>
      </p:sp>
      <p:sp>
        <p:nvSpPr>
          <p:cNvPr id="3" name="Text Placeholder 2">
            <a:extLst>
              <a:ext uri="{FF2B5EF4-FFF2-40B4-BE49-F238E27FC236}">
                <a16:creationId xmlns:a16="http://schemas.microsoft.com/office/drawing/2014/main" id="{C5C6D058-B65B-BC42-B209-D9B3502FAF57}"/>
              </a:ext>
            </a:extLst>
          </p:cNvPr>
          <p:cNvSpPr>
            <a:spLocks noGrp="1"/>
          </p:cNvSpPr>
          <p:nvPr>
            <p:ph type="body" idx="1"/>
          </p:nvPr>
        </p:nvSpPr>
        <p:spPr/>
        <p:txBody>
          <a:bodyPr/>
          <a:lstStyle/>
          <a:p>
            <a:r>
              <a:rPr lang="en-US" dirty="0"/>
              <a:t>The need for programming in modern neuroscience.</a:t>
            </a:r>
          </a:p>
        </p:txBody>
      </p:sp>
      <p:sp>
        <p:nvSpPr>
          <p:cNvPr id="4" name="Slide Number Placeholder 3">
            <a:extLst>
              <a:ext uri="{FF2B5EF4-FFF2-40B4-BE49-F238E27FC236}">
                <a16:creationId xmlns:a16="http://schemas.microsoft.com/office/drawing/2014/main" id="{95EDD295-6D82-6C4D-A114-0CEEFDE39CD9}"/>
              </a:ext>
            </a:extLst>
          </p:cNvPr>
          <p:cNvSpPr>
            <a:spLocks noGrp="1"/>
          </p:cNvSpPr>
          <p:nvPr>
            <p:ph type="sldNum" sz="quarter" idx="12"/>
          </p:nvPr>
        </p:nvSpPr>
        <p:spPr/>
        <p:txBody>
          <a:bodyPr/>
          <a:lstStyle/>
          <a:p>
            <a:fld id="{4F1611B7-9285-1F48-A026-12A07D3EB268}" type="slidenum">
              <a:rPr lang="en-US" smtClean="0"/>
              <a:t>6</a:t>
            </a:fld>
            <a:endParaRPr lang="en-US"/>
          </a:p>
        </p:txBody>
      </p:sp>
    </p:spTree>
    <p:extLst>
      <p:ext uri="{BB962C8B-B14F-4D97-AF65-F5344CB8AC3E}">
        <p14:creationId xmlns:p14="http://schemas.microsoft.com/office/powerpoint/2010/main" val="28326463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DDCD55-CB12-9A49-B25B-CDD6E8D161B4}"/>
              </a:ext>
            </a:extLst>
          </p:cNvPr>
          <p:cNvSpPr>
            <a:spLocks noGrp="1"/>
          </p:cNvSpPr>
          <p:nvPr>
            <p:ph type="sldNum" sz="quarter" idx="12"/>
          </p:nvPr>
        </p:nvSpPr>
        <p:spPr/>
        <p:txBody>
          <a:bodyPr/>
          <a:lstStyle/>
          <a:p>
            <a:fld id="{4F1611B7-9285-1F48-A026-12A07D3EB268}" type="slidenum">
              <a:rPr lang="en-US" smtClean="0"/>
              <a:t>7</a:t>
            </a:fld>
            <a:endParaRPr lang="en-US" dirty="0"/>
          </a:p>
        </p:txBody>
      </p:sp>
      <p:sp>
        <p:nvSpPr>
          <p:cNvPr id="3" name="Title 1">
            <a:extLst>
              <a:ext uri="{FF2B5EF4-FFF2-40B4-BE49-F238E27FC236}">
                <a16:creationId xmlns:a16="http://schemas.microsoft.com/office/drawing/2014/main" id="{3ED1423E-D249-3E46-BD00-1744AE927325}"/>
              </a:ext>
            </a:extLst>
          </p:cNvPr>
          <p:cNvSpPr txBox="1">
            <a:spLocks/>
          </p:cNvSpPr>
          <p:nvPr/>
        </p:nvSpPr>
        <p:spPr>
          <a:xfrm>
            <a:off x="821980" y="365125"/>
            <a:ext cx="1054804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How would you ____ complex systems &amp; big data?</a:t>
            </a:r>
          </a:p>
        </p:txBody>
      </p:sp>
      <p:pic>
        <p:nvPicPr>
          <p:cNvPr id="7" name="Picture 6">
            <a:extLst>
              <a:ext uri="{FF2B5EF4-FFF2-40B4-BE49-F238E27FC236}">
                <a16:creationId xmlns:a16="http://schemas.microsoft.com/office/drawing/2014/main" id="{AE185ECD-F19F-BD4B-862A-3BB055682141}"/>
              </a:ext>
            </a:extLst>
          </p:cNvPr>
          <p:cNvPicPr>
            <a:picLocks noChangeAspect="1"/>
          </p:cNvPicPr>
          <p:nvPr/>
        </p:nvPicPr>
        <p:blipFill>
          <a:blip r:embed="rId2"/>
          <a:stretch>
            <a:fillRect/>
          </a:stretch>
        </p:blipFill>
        <p:spPr>
          <a:xfrm>
            <a:off x="577031" y="1073266"/>
            <a:ext cx="2857500" cy="2882900"/>
          </a:xfrm>
          <a:prstGeom prst="rect">
            <a:avLst/>
          </a:prstGeom>
        </p:spPr>
      </p:pic>
      <p:sp>
        <p:nvSpPr>
          <p:cNvPr id="8" name="TextBox 7">
            <a:extLst>
              <a:ext uri="{FF2B5EF4-FFF2-40B4-BE49-F238E27FC236}">
                <a16:creationId xmlns:a16="http://schemas.microsoft.com/office/drawing/2014/main" id="{3506DB04-85BD-E847-B94B-004517F5C2F4}"/>
              </a:ext>
            </a:extLst>
          </p:cNvPr>
          <p:cNvSpPr txBox="1"/>
          <p:nvPr/>
        </p:nvSpPr>
        <p:spPr>
          <a:xfrm rot="16200000">
            <a:off x="317060" y="1168147"/>
            <a:ext cx="763094" cy="369332"/>
          </a:xfrm>
          <a:prstGeom prst="rect">
            <a:avLst/>
          </a:prstGeom>
          <a:noFill/>
        </p:spPr>
        <p:txBody>
          <a:bodyPr wrap="none" rtlCol="0">
            <a:spAutoFit/>
          </a:bodyPr>
          <a:lstStyle/>
          <a:p>
            <a:r>
              <a:rPr lang="en-US" dirty="0"/>
              <a:t>GWAS</a:t>
            </a:r>
          </a:p>
        </p:txBody>
      </p:sp>
      <p:pic>
        <p:nvPicPr>
          <p:cNvPr id="10" name="Picture 9">
            <a:extLst>
              <a:ext uri="{FF2B5EF4-FFF2-40B4-BE49-F238E27FC236}">
                <a16:creationId xmlns:a16="http://schemas.microsoft.com/office/drawing/2014/main" id="{86F65A2B-032E-7544-ABFE-14DC26358112}"/>
              </a:ext>
            </a:extLst>
          </p:cNvPr>
          <p:cNvPicPr>
            <a:picLocks noChangeAspect="1"/>
          </p:cNvPicPr>
          <p:nvPr/>
        </p:nvPicPr>
        <p:blipFill rotWithShape="1">
          <a:blip r:embed="rId3"/>
          <a:srcRect r="3868"/>
          <a:stretch/>
        </p:blipFill>
        <p:spPr>
          <a:xfrm>
            <a:off x="3890300" y="953093"/>
            <a:ext cx="2953053" cy="2983189"/>
          </a:xfrm>
          <a:prstGeom prst="rect">
            <a:avLst/>
          </a:prstGeom>
        </p:spPr>
      </p:pic>
      <p:sp>
        <p:nvSpPr>
          <p:cNvPr id="11" name="TextBox 10">
            <a:extLst>
              <a:ext uri="{FF2B5EF4-FFF2-40B4-BE49-F238E27FC236}">
                <a16:creationId xmlns:a16="http://schemas.microsoft.com/office/drawing/2014/main" id="{EDB8B4B5-2D9E-7444-901A-73D798E06EDA}"/>
              </a:ext>
            </a:extLst>
          </p:cNvPr>
          <p:cNvSpPr txBox="1"/>
          <p:nvPr/>
        </p:nvSpPr>
        <p:spPr>
          <a:xfrm rot="16200000">
            <a:off x="3509082" y="2160138"/>
            <a:ext cx="1003736" cy="369332"/>
          </a:xfrm>
          <a:prstGeom prst="rect">
            <a:avLst/>
          </a:prstGeom>
          <a:noFill/>
        </p:spPr>
        <p:txBody>
          <a:bodyPr wrap="none" rtlCol="0">
            <a:spAutoFit/>
          </a:bodyPr>
          <a:lstStyle/>
          <a:p>
            <a:r>
              <a:rPr lang="en-US" dirty="0"/>
              <a:t>RNA-</a:t>
            </a:r>
            <a:r>
              <a:rPr lang="en-US" dirty="0" err="1"/>
              <a:t>Seq</a:t>
            </a:r>
            <a:endParaRPr lang="en-US" dirty="0"/>
          </a:p>
        </p:txBody>
      </p:sp>
      <p:pic>
        <p:nvPicPr>
          <p:cNvPr id="13" name="Picture 12">
            <a:extLst>
              <a:ext uri="{FF2B5EF4-FFF2-40B4-BE49-F238E27FC236}">
                <a16:creationId xmlns:a16="http://schemas.microsoft.com/office/drawing/2014/main" id="{64861F23-EA32-9941-9015-27C9B5068DA3}"/>
              </a:ext>
            </a:extLst>
          </p:cNvPr>
          <p:cNvPicPr>
            <a:picLocks noChangeAspect="1"/>
          </p:cNvPicPr>
          <p:nvPr/>
        </p:nvPicPr>
        <p:blipFill>
          <a:blip r:embed="rId4"/>
          <a:stretch>
            <a:fillRect/>
          </a:stretch>
        </p:blipFill>
        <p:spPr>
          <a:xfrm>
            <a:off x="7677559" y="1073266"/>
            <a:ext cx="4000500" cy="2819400"/>
          </a:xfrm>
          <a:prstGeom prst="rect">
            <a:avLst/>
          </a:prstGeom>
        </p:spPr>
      </p:pic>
      <p:sp>
        <p:nvSpPr>
          <p:cNvPr id="14" name="TextBox 13">
            <a:extLst>
              <a:ext uri="{FF2B5EF4-FFF2-40B4-BE49-F238E27FC236}">
                <a16:creationId xmlns:a16="http://schemas.microsoft.com/office/drawing/2014/main" id="{352AE954-79BD-4F45-8C3B-B23B2E061AAF}"/>
              </a:ext>
            </a:extLst>
          </p:cNvPr>
          <p:cNvSpPr txBox="1"/>
          <p:nvPr/>
        </p:nvSpPr>
        <p:spPr>
          <a:xfrm rot="16200000">
            <a:off x="6792253" y="1580134"/>
            <a:ext cx="1383071" cy="369332"/>
          </a:xfrm>
          <a:prstGeom prst="rect">
            <a:avLst/>
          </a:prstGeom>
          <a:noFill/>
        </p:spPr>
        <p:txBody>
          <a:bodyPr wrap="none" rtlCol="0">
            <a:spAutoFit/>
          </a:bodyPr>
          <a:lstStyle/>
          <a:p>
            <a:r>
              <a:rPr lang="en-US" dirty="0"/>
              <a:t>Connectome</a:t>
            </a:r>
          </a:p>
        </p:txBody>
      </p:sp>
      <p:pic>
        <p:nvPicPr>
          <p:cNvPr id="15" name="Picture 14">
            <a:extLst>
              <a:ext uri="{FF2B5EF4-FFF2-40B4-BE49-F238E27FC236}">
                <a16:creationId xmlns:a16="http://schemas.microsoft.com/office/drawing/2014/main" id="{115617F6-E22B-2C40-ACBA-7B9A9CD3D377}"/>
              </a:ext>
            </a:extLst>
          </p:cNvPr>
          <p:cNvPicPr>
            <a:picLocks noChangeAspect="1"/>
          </p:cNvPicPr>
          <p:nvPr/>
        </p:nvPicPr>
        <p:blipFill>
          <a:blip r:embed="rId5"/>
          <a:stretch>
            <a:fillRect/>
          </a:stretch>
        </p:blipFill>
        <p:spPr>
          <a:xfrm>
            <a:off x="3826284" y="4129804"/>
            <a:ext cx="2192389" cy="2481143"/>
          </a:xfrm>
          <a:prstGeom prst="rect">
            <a:avLst/>
          </a:prstGeom>
        </p:spPr>
      </p:pic>
      <p:pic>
        <p:nvPicPr>
          <p:cNvPr id="16" name="Picture 15">
            <a:extLst>
              <a:ext uri="{FF2B5EF4-FFF2-40B4-BE49-F238E27FC236}">
                <a16:creationId xmlns:a16="http://schemas.microsoft.com/office/drawing/2014/main" id="{8DD1E929-3741-A446-BF6F-B2B21757CBAD}"/>
              </a:ext>
            </a:extLst>
          </p:cNvPr>
          <p:cNvPicPr>
            <a:picLocks noChangeAspect="1"/>
          </p:cNvPicPr>
          <p:nvPr/>
        </p:nvPicPr>
        <p:blipFill>
          <a:blip r:embed="rId6"/>
          <a:stretch>
            <a:fillRect/>
          </a:stretch>
        </p:blipFill>
        <p:spPr>
          <a:xfrm>
            <a:off x="577031" y="4037012"/>
            <a:ext cx="3098800" cy="2501900"/>
          </a:xfrm>
          <a:prstGeom prst="rect">
            <a:avLst/>
          </a:prstGeom>
        </p:spPr>
      </p:pic>
      <p:sp>
        <p:nvSpPr>
          <p:cNvPr id="17" name="TextBox 16">
            <a:extLst>
              <a:ext uri="{FF2B5EF4-FFF2-40B4-BE49-F238E27FC236}">
                <a16:creationId xmlns:a16="http://schemas.microsoft.com/office/drawing/2014/main" id="{58F12A77-A055-9C4B-9A6C-9981741E3241}"/>
              </a:ext>
            </a:extLst>
          </p:cNvPr>
          <p:cNvSpPr txBox="1"/>
          <p:nvPr/>
        </p:nvSpPr>
        <p:spPr>
          <a:xfrm rot="16200000">
            <a:off x="145182" y="4450687"/>
            <a:ext cx="1233030" cy="369332"/>
          </a:xfrm>
          <a:prstGeom prst="rect">
            <a:avLst/>
          </a:prstGeom>
          <a:noFill/>
        </p:spPr>
        <p:txBody>
          <a:bodyPr wrap="none" rtlCol="0">
            <a:spAutoFit/>
          </a:bodyPr>
          <a:lstStyle/>
          <a:p>
            <a:r>
              <a:rPr lang="en-US" dirty="0" err="1"/>
              <a:t>Multiomics</a:t>
            </a:r>
            <a:endParaRPr lang="en-US" dirty="0"/>
          </a:p>
        </p:txBody>
      </p:sp>
      <p:pic>
        <p:nvPicPr>
          <p:cNvPr id="18" name="Picture 17">
            <a:extLst>
              <a:ext uri="{FF2B5EF4-FFF2-40B4-BE49-F238E27FC236}">
                <a16:creationId xmlns:a16="http://schemas.microsoft.com/office/drawing/2014/main" id="{BF657235-9A8D-AD40-AEF4-2D47F00AD99E}"/>
              </a:ext>
            </a:extLst>
          </p:cNvPr>
          <p:cNvPicPr>
            <a:picLocks noChangeAspect="1"/>
          </p:cNvPicPr>
          <p:nvPr/>
        </p:nvPicPr>
        <p:blipFill>
          <a:blip r:embed="rId7"/>
          <a:stretch>
            <a:fillRect/>
          </a:stretch>
        </p:blipFill>
        <p:spPr>
          <a:xfrm>
            <a:off x="6053137" y="4134447"/>
            <a:ext cx="3022600" cy="2476500"/>
          </a:xfrm>
          <a:prstGeom prst="rect">
            <a:avLst/>
          </a:prstGeom>
        </p:spPr>
      </p:pic>
      <p:pic>
        <p:nvPicPr>
          <p:cNvPr id="19" name="Picture 18">
            <a:extLst>
              <a:ext uri="{FF2B5EF4-FFF2-40B4-BE49-F238E27FC236}">
                <a16:creationId xmlns:a16="http://schemas.microsoft.com/office/drawing/2014/main" id="{ACA31071-2CFD-1D40-B32A-0FFA36E0933A}"/>
              </a:ext>
            </a:extLst>
          </p:cNvPr>
          <p:cNvPicPr>
            <a:picLocks noChangeAspect="1"/>
          </p:cNvPicPr>
          <p:nvPr/>
        </p:nvPicPr>
        <p:blipFill>
          <a:blip r:embed="rId8"/>
          <a:stretch>
            <a:fillRect/>
          </a:stretch>
        </p:blipFill>
        <p:spPr>
          <a:xfrm>
            <a:off x="9110201" y="4106310"/>
            <a:ext cx="2567858" cy="2036396"/>
          </a:xfrm>
          <a:prstGeom prst="rect">
            <a:avLst/>
          </a:prstGeom>
        </p:spPr>
      </p:pic>
      <p:sp>
        <p:nvSpPr>
          <p:cNvPr id="20" name="TextBox 19">
            <a:extLst>
              <a:ext uri="{FF2B5EF4-FFF2-40B4-BE49-F238E27FC236}">
                <a16:creationId xmlns:a16="http://schemas.microsoft.com/office/drawing/2014/main" id="{1CD19D50-FF4E-604B-82D5-B331AA1356AE}"/>
              </a:ext>
            </a:extLst>
          </p:cNvPr>
          <p:cNvSpPr txBox="1"/>
          <p:nvPr/>
        </p:nvSpPr>
        <p:spPr>
          <a:xfrm rot="16200000">
            <a:off x="5838879" y="4509424"/>
            <a:ext cx="883575" cy="369332"/>
          </a:xfrm>
          <a:prstGeom prst="rect">
            <a:avLst/>
          </a:prstGeom>
          <a:noFill/>
        </p:spPr>
        <p:txBody>
          <a:bodyPr wrap="none" rtlCol="0">
            <a:spAutoFit/>
          </a:bodyPr>
          <a:lstStyle/>
          <a:p>
            <a:r>
              <a:rPr lang="en-US" dirty="0"/>
              <a:t>Models</a:t>
            </a:r>
          </a:p>
        </p:txBody>
      </p:sp>
      <p:sp>
        <p:nvSpPr>
          <p:cNvPr id="21" name="TextBox 20">
            <a:extLst>
              <a:ext uri="{FF2B5EF4-FFF2-40B4-BE49-F238E27FC236}">
                <a16:creationId xmlns:a16="http://schemas.microsoft.com/office/drawing/2014/main" id="{5BD8B48C-0A17-704F-A4EA-6D6B7AB01D94}"/>
              </a:ext>
            </a:extLst>
          </p:cNvPr>
          <p:cNvSpPr txBox="1"/>
          <p:nvPr/>
        </p:nvSpPr>
        <p:spPr>
          <a:xfrm rot="16200000">
            <a:off x="8334870" y="4490428"/>
            <a:ext cx="1245854" cy="369332"/>
          </a:xfrm>
          <a:prstGeom prst="rect">
            <a:avLst/>
          </a:prstGeom>
          <a:noFill/>
        </p:spPr>
        <p:txBody>
          <a:bodyPr wrap="none" rtlCol="0">
            <a:spAutoFit/>
          </a:bodyPr>
          <a:lstStyle/>
          <a:p>
            <a:r>
              <a:rPr lang="en-US" dirty="0"/>
              <a:t>Time series</a:t>
            </a:r>
          </a:p>
        </p:txBody>
      </p:sp>
    </p:spTree>
    <p:extLst>
      <p:ext uri="{BB962C8B-B14F-4D97-AF65-F5344CB8AC3E}">
        <p14:creationId xmlns:p14="http://schemas.microsoft.com/office/powerpoint/2010/main" val="26897820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0DDCD55-CB12-9A49-B25B-CDD6E8D161B4}"/>
              </a:ext>
            </a:extLst>
          </p:cNvPr>
          <p:cNvSpPr>
            <a:spLocks noGrp="1"/>
          </p:cNvSpPr>
          <p:nvPr>
            <p:ph type="sldNum" sz="quarter" idx="12"/>
          </p:nvPr>
        </p:nvSpPr>
        <p:spPr/>
        <p:txBody>
          <a:bodyPr/>
          <a:lstStyle/>
          <a:p>
            <a:fld id="{4F1611B7-9285-1F48-A026-12A07D3EB268}" type="slidenum">
              <a:rPr lang="en-US" smtClean="0"/>
              <a:t>8</a:t>
            </a:fld>
            <a:endParaRPr lang="en-US" dirty="0"/>
          </a:p>
        </p:txBody>
      </p:sp>
      <p:sp>
        <p:nvSpPr>
          <p:cNvPr id="3" name="Title 1">
            <a:extLst>
              <a:ext uri="{FF2B5EF4-FFF2-40B4-BE49-F238E27FC236}">
                <a16:creationId xmlns:a16="http://schemas.microsoft.com/office/drawing/2014/main" id="{3ED1423E-D249-3E46-BD00-1744AE927325}"/>
              </a:ext>
            </a:extLst>
          </p:cNvPr>
          <p:cNvSpPr txBox="1">
            <a:spLocks/>
          </p:cNvSpPr>
          <p:nvPr/>
        </p:nvSpPr>
        <p:spPr>
          <a:xfrm>
            <a:off x="821980" y="365125"/>
            <a:ext cx="10548040" cy="548640"/>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t>How would you ____ complex systems &amp; big data?</a:t>
            </a:r>
          </a:p>
        </p:txBody>
      </p:sp>
      <p:pic>
        <p:nvPicPr>
          <p:cNvPr id="7" name="Picture 6">
            <a:extLst>
              <a:ext uri="{FF2B5EF4-FFF2-40B4-BE49-F238E27FC236}">
                <a16:creationId xmlns:a16="http://schemas.microsoft.com/office/drawing/2014/main" id="{AE185ECD-F19F-BD4B-862A-3BB055682141}"/>
              </a:ext>
            </a:extLst>
          </p:cNvPr>
          <p:cNvPicPr>
            <a:picLocks noChangeAspect="1"/>
          </p:cNvPicPr>
          <p:nvPr/>
        </p:nvPicPr>
        <p:blipFill>
          <a:blip r:embed="rId2"/>
          <a:stretch>
            <a:fillRect/>
          </a:stretch>
        </p:blipFill>
        <p:spPr>
          <a:xfrm>
            <a:off x="577031" y="1073266"/>
            <a:ext cx="2857500" cy="2882900"/>
          </a:xfrm>
          <a:prstGeom prst="rect">
            <a:avLst/>
          </a:prstGeom>
        </p:spPr>
      </p:pic>
      <p:sp>
        <p:nvSpPr>
          <p:cNvPr id="8" name="TextBox 7">
            <a:extLst>
              <a:ext uri="{FF2B5EF4-FFF2-40B4-BE49-F238E27FC236}">
                <a16:creationId xmlns:a16="http://schemas.microsoft.com/office/drawing/2014/main" id="{3506DB04-85BD-E847-B94B-004517F5C2F4}"/>
              </a:ext>
            </a:extLst>
          </p:cNvPr>
          <p:cNvSpPr txBox="1"/>
          <p:nvPr/>
        </p:nvSpPr>
        <p:spPr>
          <a:xfrm rot="16200000">
            <a:off x="317060" y="1168147"/>
            <a:ext cx="763094" cy="369332"/>
          </a:xfrm>
          <a:prstGeom prst="rect">
            <a:avLst/>
          </a:prstGeom>
          <a:noFill/>
        </p:spPr>
        <p:txBody>
          <a:bodyPr wrap="none" rtlCol="0">
            <a:spAutoFit/>
          </a:bodyPr>
          <a:lstStyle/>
          <a:p>
            <a:r>
              <a:rPr lang="en-US" dirty="0"/>
              <a:t>GWAS</a:t>
            </a:r>
          </a:p>
        </p:txBody>
      </p:sp>
      <p:pic>
        <p:nvPicPr>
          <p:cNvPr id="10" name="Picture 9">
            <a:extLst>
              <a:ext uri="{FF2B5EF4-FFF2-40B4-BE49-F238E27FC236}">
                <a16:creationId xmlns:a16="http://schemas.microsoft.com/office/drawing/2014/main" id="{86F65A2B-032E-7544-ABFE-14DC26358112}"/>
              </a:ext>
            </a:extLst>
          </p:cNvPr>
          <p:cNvPicPr>
            <a:picLocks noChangeAspect="1"/>
          </p:cNvPicPr>
          <p:nvPr/>
        </p:nvPicPr>
        <p:blipFill rotWithShape="1">
          <a:blip r:embed="rId3"/>
          <a:srcRect r="3868"/>
          <a:stretch/>
        </p:blipFill>
        <p:spPr>
          <a:xfrm>
            <a:off x="3890300" y="953093"/>
            <a:ext cx="2953053" cy="2983189"/>
          </a:xfrm>
          <a:prstGeom prst="rect">
            <a:avLst/>
          </a:prstGeom>
        </p:spPr>
      </p:pic>
      <p:sp>
        <p:nvSpPr>
          <p:cNvPr id="11" name="TextBox 10">
            <a:extLst>
              <a:ext uri="{FF2B5EF4-FFF2-40B4-BE49-F238E27FC236}">
                <a16:creationId xmlns:a16="http://schemas.microsoft.com/office/drawing/2014/main" id="{EDB8B4B5-2D9E-7444-901A-73D798E06EDA}"/>
              </a:ext>
            </a:extLst>
          </p:cNvPr>
          <p:cNvSpPr txBox="1"/>
          <p:nvPr/>
        </p:nvSpPr>
        <p:spPr>
          <a:xfrm rot="16200000">
            <a:off x="3509082" y="2160138"/>
            <a:ext cx="1003736" cy="369332"/>
          </a:xfrm>
          <a:prstGeom prst="rect">
            <a:avLst/>
          </a:prstGeom>
          <a:noFill/>
        </p:spPr>
        <p:txBody>
          <a:bodyPr wrap="none" rtlCol="0">
            <a:spAutoFit/>
          </a:bodyPr>
          <a:lstStyle/>
          <a:p>
            <a:r>
              <a:rPr lang="en-US" dirty="0"/>
              <a:t>RNA-</a:t>
            </a:r>
            <a:r>
              <a:rPr lang="en-US" dirty="0" err="1"/>
              <a:t>Seq</a:t>
            </a:r>
            <a:endParaRPr lang="en-US" dirty="0"/>
          </a:p>
        </p:txBody>
      </p:sp>
      <p:pic>
        <p:nvPicPr>
          <p:cNvPr id="13" name="Picture 12">
            <a:extLst>
              <a:ext uri="{FF2B5EF4-FFF2-40B4-BE49-F238E27FC236}">
                <a16:creationId xmlns:a16="http://schemas.microsoft.com/office/drawing/2014/main" id="{64861F23-EA32-9941-9015-27C9B5068DA3}"/>
              </a:ext>
            </a:extLst>
          </p:cNvPr>
          <p:cNvPicPr>
            <a:picLocks noChangeAspect="1"/>
          </p:cNvPicPr>
          <p:nvPr/>
        </p:nvPicPr>
        <p:blipFill>
          <a:blip r:embed="rId4"/>
          <a:stretch>
            <a:fillRect/>
          </a:stretch>
        </p:blipFill>
        <p:spPr>
          <a:xfrm>
            <a:off x="7677559" y="1073266"/>
            <a:ext cx="4000500" cy="2819400"/>
          </a:xfrm>
          <a:prstGeom prst="rect">
            <a:avLst/>
          </a:prstGeom>
        </p:spPr>
      </p:pic>
      <p:sp>
        <p:nvSpPr>
          <p:cNvPr id="14" name="TextBox 13">
            <a:extLst>
              <a:ext uri="{FF2B5EF4-FFF2-40B4-BE49-F238E27FC236}">
                <a16:creationId xmlns:a16="http://schemas.microsoft.com/office/drawing/2014/main" id="{352AE954-79BD-4F45-8C3B-B23B2E061AAF}"/>
              </a:ext>
            </a:extLst>
          </p:cNvPr>
          <p:cNvSpPr txBox="1"/>
          <p:nvPr/>
        </p:nvSpPr>
        <p:spPr>
          <a:xfrm rot="16200000">
            <a:off x="6792253" y="1580134"/>
            <a:ext cx="1383071" cy="369332"/>
          </a:xfrm>
          <a:prstGeom prst="rect">
            <a:avLst/>
          </a:prstGeom>
          <a:noFill/>
        </p:spPr>
        <p:txBody>
          <a:bodyPr wrap="none" rtlCol="0">
            <a:spAutoFit/>
          </a:bodyPr>
          <a:lstStyle/>
          <a:p>
            <a:r>
              <a:rPr lang="en-US" dirty="0"/>
              <a:t>Connectome</a:t>
            </a:r>
          </a:p>
        </p:txBody>
      </p:sp>
      <p:pic>
        <p:nvPicPr>
          <p:cNvPr id="15" name="Picture 14">
            <a:extLst>
              <a:ext uri="{FF2B5EF4-FFF2-40B4-BE49-F238E27FC236}">
                <a16:creationId xmlns:a16="http://schemas.microsoft.com/office/drawing/2014/main" id="{115617F6-E22B-2C40-ACBA-7B9A9CD3D377}"/>
              </a:ext>
            </a:extLst>
          </p:cNvPr>
          <p:cNvPicPr>
            <a:picLocks noChangeAspect="1"/>
          </p:cNvPicPr>
          <p:nvPr/>
        </p:nvPicPr>
        <p:blipFill>
          <a:blip r:embed="rId5"/>
          <a:stretch>
            <a:fillRect/>
          </a:stretch>
        </p:blipFill>
        <p:spPr>
          <a:xfrm>
            <a:off x="3826284" y="4129804"/>
            <a:ext cx="2192389" cy="2481143"/>
          </a:xfrm>
          <a:prstGeom prst="rect">
            <a:avLst/>
          </a:prstGeom>
        </p:spPr>
      </p:pic>
      <p:pic>
        <p:nvPicPr>
          <p:cNvPr id="16" name="Picture 15">
            <a:extLst>
              <a:ext uri="{FF2B5EF4-FFF2-40B4-BE49-F238E27FC236}">
                <a16:creationId xmlns:a16="http://schemas.microsoft.com/office/drawing/2014/main" id="{8DD1E929-3741-A446-BF6F-B2B21757CBAD}"/>
              </a:ext>
            </a:extLst>
          </p:cNvPr>
          <p:cNvPicPr>
            <a:picLocks noChangeAspect="1"/>
          </p:cNvPicPr>
          <p:nvPr/>
        </p:nvPicPr>
        <p:blipFill>
          <a:blip r:embed="rId6"/>
          <a:stretch>
            <a:fillRect/>
          </a:stretch>
        </p:blipFill>
        <p:spPr>
          <a:xfrm>
            <a:off x="577031" y="4037012"/>
            <a:ext cx="3098800" cy="2501900"/>
          </a:xfrm>
          <a:prstGeom prst="rect">
            <a:avLst/>
          </a:prstGeom>
        </p:spPr>
      </p:pic>
      <p:sp>
        <p:nvSpPr>
          <p:cNvPr id="17" name="TextBox 16">
            <a:extLst>
              <a:ext uri="{FF2B5EF4-FFF2-40B4-BE49-F238E27FC236}">
                <a16:creationId xmlns:a16="http://schemas.microsoft.com/office/drawing/2014/main" id="{58F12A77-A055-9C4B-9A6C-9981741E3241}"/>
              </a:ext>
            </a:extLst>
          </p:cNvPr>
          <p:cNvSpPr txBox="1"/>
          <p:nvPr/>
        </p:nvSpPr>
        <p:spPr>
          <a:xfrm rot="16200000">
            <a:off x="145182" y="4450687"/>
            <a:ext cx="1233030" cy="369332"/>
          </a:xfrm>
          <a:prstGeom prst="rect">
            <a:avLst/>
          </a:prstGeom>
          <a:noFill/>
        </p:spPr>
        <p:txBody>
          <a:bodyPr wrap="none" rtlCol="0">
            <a:spAutoFit/>
          </a:bodyPr>
          <a:lstStyle/>
          <a:p>
            <a:r>
              <a:rPr lang="en-US" dirty="0" err="1"/>
              <a:t>Multiomics</a:t>
            </a:r>
            <a:endParaRPr lang="en-US" dirty="0"/>
          </a:p>
        </p:txBody>
      </p:sp>
      <p:pic>
        <p:nvPicPr>
          <p:cNvPr id="18" name="Picture 17">
            <a:extLst>
              <a:ext uri="{FF2B5EF4-FFF2-40B4-BE49-F238E27FC236}">
                <a16:creationId xmlns:a16="http://schemas.microsoft.com/office/drawing/2014/main" id="{BF657235-9A8D-AD40-AEF4-2D47F00AD99E}"/>
              </a:ext>
            </a:extLst>
          </p:cNvPr>
          <p:cNvPicPr>
            <a:picLocks noChangeAspect="1"/>
          </p:cNvPicPr>
          <p:nvPr/>
        </p:nvPicPr>
        <p:blipFill>
          <a:blip r:embed="rId7"/>
          <a:stretch>
            <a:fillRect/>
          </a:stretch>
        </p:blipFill>
        <p:spPr>
          <a:xfrm>
            <a:off x="6053137" y="4134447"/>
            <a:ext cx="3022600" cy="2476500"/>
          </a:xfrm>
          <a:prstGeom prst="rect">
            <a:avLst/>
          </a:prstGeom>
        </p:spPr>
      </p:pic>
      <p:pic>
        <p:nvPicPr>
          <p:cNvPr id="19" name="Picture 18">
            <a:extLst>
              <a:ext uri="{FF2B5EF4-FFF2-40B4-BE49-F238E27FC236}">
                <a16:creationId xmlns:a16="http://schemas.microsoft.com/office/drawing/2014/main" id="{ACA31071-2CFD-1D40-B32A-0FFA36E0933A}"/>
              </a:ext>
            </a:extLst>
          </p:cNvPr>
          <p:cNvPicPr>
            <a:picLocks noChangeAspect="1"/>
          </p:cNvPicPr>
          <p:nvPr/>
        </p:nvPicPr>
        <p:blipFill>
          <a:blip r:embed="rId8"/>
          <a:stretch>
            <a:fillRect/>
          </a:stretch>
        </p:blipFill>
        <p:spPr>
          <a:xfrm>
            <a:off x="9110201" y="4106310"/>
            <a:ext cx="2567858" cy="2036396"/>
          </a:xfrm>
          <a:prstGeom prst="rect">
            <a:avLst/>
          </a:prstGeom>
        </p:spPr>
      </p:pic>
      <p:sp>
        <p:nvSpPr>
          <p:cNvPr id="20" name="TextBox 19">
            <a:extLst>
              <a:ext uri="{FF2B5EF4-FFF2-40B4-BE49-F238E27FC236}">
                <a16:creationId xmlns:a16="http://schemas.microsoft.com/office/drawing/2014/main" id="{1CD19D50-FF4E-604B-82D5-B331AA1356AE}"/>
              </a:ext>
            </a:extLst>
          </p:cNvPr>
          <p:cNvSpPr txBox="1"/>
          <p:nvPr/>
        </p:nvSpPr>
        <p:spPr>
          <a:xfrm rot="16200000">
            <a:off x="5838879" y="4509424"/>
            <a:ext cx="883575" cy="369332"/>
          </a:xfrm>
          <a:prstGeom prst="rect">
            <a:avLst/>
          </a:prstGeom>
          <a:noFill/>
        </p:spPr>
        <p:txBody>
          <a:bodyPr wrap="none" rtlCol="0">
            <a:spAutoFit/>
          </a:bodyPr>
          <a:lstStyle/>
          <a:p>
            <a:r>
              <a:rPr lang="en-US" dirty="0"/>
              <a:t>Models</a:t>
            </a:r>
          </a:p>
        </p:txBody>
      </p:sp>
      <p:sp>
        <p:nvSpPr>
          <p:cNvPr id="21" name="TextBox 20">
            <a:extLst>
              <a:ext uri="{FF2B5EF4-FFF2-40B4-BE49-F238E27FC236}">
                <a16:creationId xmlns:a16="http://schemas.microsoft.com/office/drawing/2014/main" id="{5BD8B48C-0A17-704F-A4EA-6D6B7AB01D94}"/>
              </a:ext>
            </a:extLst>
          </p:cNvPr>
          <p:cNvSpPr txBox="1"/>
          <p:nvPr/>
        </p:nvSpPr>
        <p:spPr>
          <a:xfrm rot="16200000">
            <a:off x="8334870" y="4490428"/>
            <a:ext cx="1245854" cy="369332"/>
          </a:xfrm>
          <a:prstGeom prst="rect">
            <a:avLst/>
          </a:prstGeom>
          <a:noFill/>
        </p:spPr>
        <p:txBody>
          <a:bodyPr wrap="none" rtlCol="0">
            <a:spAutoFit/>
          </a:bodyPr>
          <a:lstStyle/>
          <a:p>
            <a:r>
              <a:rPr lang="en-US" dirty="0"/>
              <a:t>Time series</a:t>
            </a:r>
          </a:p>
        </p:txBody>
      </p:sp>
      <p:sp>
        <p:nvSpPr>
          <p:cNvPr id="4" name="TextBox 3">
            <a:extLst>
              <a:ext uri="{FF2B5EF4-FFF2-40B4-BE49-F238E27FC236}">
                <a16:creationId xmlns:a16="http://schemas.microsoft.com/office/drawing/2014/main" id="{9DA3E778-64C2-1D46-B0D5-F2AB27BBA3BF}"/>
              </a:ext>
            </a:extLst>
          </p:cNvPr>
          <p:cNvSpPr txBox="1"/>
          <p:nvPr/>
        </p:nvSpPr>
        <p:spPr>
          <a:xfrm>
            <a:off x="5174211" y="3105835"/>
            <a:ext cx="1843583" cy="646331"/>
          </a:xfrm>
          <a:prstGeom prst="rect">
            <a:avLst/>
          </a:prstGeom>
          <a:solidFill>
            <a:schemeClr val="bg1"/>
          </a:solidFill>
          <a:ln w="76200">
            <a:solidFill>
              <a:srgbClr val="FF0000"/>
            </a:solidFill>
          </a:ln>
        </p:spPr>
        <p:txBody>
          <a:bodyPr wrap="none" rtlCol="0">
            <a:spAutoFit/>
          </a:bodyPr>
          <a:lstStyle/>
          <a:p>
            <a:pPr algn="ctr"/>
            <a:r>
              <a:rPr lang="en-US" sz="3600" dirty="0"/>
              <a:t>interpret</a:t>
            </a:r>
          </a:p>
        </p:txBody>
      </p:sp>
      <p:sp>
        <p:nvSpPr>
          <p:cNvPr id="22" name="TextBox 21">
            <a:extLst>
              <a:ext uri="{FF2B5EF4-FFF2-40B4-BE49-F238E27FC236}">
                <a16:creationId xmlns:a16="http://schemas.microsoft.com/office/drawing/2014/main" id="{A30D2620-2C04-C549-948E-AE727816CD95}"/>
              </a:ext>
            </a:extLst>
          </p:cNvPr>
          <p:cNvSpPr txBox="1"/>
          <p:nvPr/>
        </p:nvSpPr>
        <p:spPr>
          <a:xfrm>
            <a:off x="1811235" y="1295238"/>
            <a:ext cx="3809248" cy="646331"/>
          </a:xfrm>
          <a:prstGeom prst="rect">
            <a:avLst/>
          </a:prstGeom>
          <a:solidFill>
            <a:schemeClr val="bg1"/>
          </a:solidFill>
          <a:ln w="76200">
            <a:solidFill>
              <a:srgbClr val="FF0000"/>
            </a:solidFill>
          </a:ln>
        </p:spPr>
        <p:txBody>
          <a:bodyPr wrap="none" rtlCol="0">
            <a:spAutoFit/>
          </a:bodyPr>
          <a:lstStyle/>
          <a:p>
            <a:pPr algn="ctr"/>
            <a:r>
              <a:rPr lang="en-US" sz="3600" dirty="0"/>
              <a:t>analyze (efficiently)</a:t>
            </a:r>
          </a:p>
        </p:txBody>
      </p:sp>
      <p:sp>
        <p:nvSpPr>
          <p:cNvPr id="23" name="TextBox 22">
            <a:extLst>
              <a:ext uri="{FF2B5EF4-FFF2-40B4-BE49-F238E27FC236}">
                <a16:creationId xmlns:a16="http://schemas.microsoft.com/office/drawing/2014/main" id="{ADF1E52C-794A-8245-80FC-A99B2EA55666}"/>
              </a:ext>
            </a:extLst>
          </p:cNvPr>
          <p:cNvSpPr txBox="1"/>
          <p:nvPr/>
        </p:nvSpPr>
        <p:spPr>
          <a:xfrm>
            <a:off x="4334575" y="2191550"/>
            <a:ext cx="1756443" cy="646331"/>
          </a:xfrm>
          <a:prstGeom prst="rect">
            <a:avLst/>
          </a:prstGeom>
          <a:solidFill>
            <a:schemeClr val="bg1"/>
          </a:solidFill>
          <a:ln w="76200">
            <a:solidFill>
              <a:srgbClr val="FF0000"/>
            </a:solidFill>
          </a:ln>
        </p:spPr>
        <p:txBody>
          <a:bodyPr wrap="none" rtlCol="0">
            <a:spAutoFit/>
          </a:bodyPr>
          <a:lstStyle/>
          <a:p>
            <a:pPr algn="ctr"/>
            <a:r>
              <a:rPr lang="en-US" sz="3600" dirty="0"/>
              <a:t>visualize</a:t>
            </a:r>
          </a:p>
        </p:txBody>
      </p:sp>
      <p:sp>
        <p:nvSpPr>
          <p:cNvPr id="24" name="TextBox 23">
            <a:extLst>
              <a:ext uri="{FF2B5EF4-FFF2-40B4-BE49-F238E27FC236}">
                <a16:creationId xmlns:a16="http://schemas.microsoft.com/office/drawing/2014/main" id="{D97F7490-AD2E-4B4D-A542-926F17E9AA42}"/>
              </a:ext>
            </a:extLst>
          </p:cNvPr>
          <p:cNvSpPr txBox="1"/>
          <p:nvPr/>
        </p:nvSpPr>
        <p:spPr>
          <a:xfrm>
            <a:off x="6731796" y="4968062"/>
            <a:ext cx="2321982" cy="646331"/>
          </a:xfrm>
          <a:prstGeom prst="rect">
            <a:avLst/>
          </a:prstGeom>
          <a:solidFill>
            <a:schemeClr val="bg1"/>
          </a:solidFill>
          <a:ln w="76200">
            <a:solidFill>
              <a:srgbClr val="FF0000"/>
            </a:solidFill>
          </a:ln>
        </p:spPr>
        <p:txBody>
          <a:bodyPr wrap="none" rtlCol="0">
            <a:spAutoFit/>
          </a:bodyPr>
          <a:lstStyle/>
          <a:p>
            <a:pPr algn="ctr"/>
            <a:r>
              <a:rPr lang="en-US" sz="3600" dirty="0"/>
              <a:t>understand</a:t>
            </a:r>
          </a:p>
        </p:txBody>
      </p:sp>
      <p:sp>
        <p:nvSpPr>
          <p:cNvPr id="25" name="TextBox 24">
            <a:extLst>
              <a:ext uri="{FF2B5EF4-FFF2-40B4-BE49-F238E27FC236}">
                <a16:creationId xmlns:a16="http://schemas.microsoft.com/office/drawing/2014/main" id="{2A99D4C7-D290-4846-B581-283A0C211313}"/>
              </a:ext>
            </a:extLst>
          </p:cNvPr>
          <p:cNvSpPr txBox="1"/>
          <p:nvPr/>
        </p:nvSpPr>
        <p:spPr>
          <a:xfrm>
            <a:off x="6213911" y="4057851"/>
            <a:ext cx="892680" cy="646331"/>
          </a:xfrm>
          <a:prstGeom prst="rect">
            <a:avLst/>
          </a:prstGeom>
          <a:solidFill>
            <a:schemeClr val="bg1"/>
          </a:solidFill>
          <a:ln w="76200">
            <a:solidFill>
              <a:srgbClr val="FF0000"/>
            </a:solidFill>
          </a:ln>
        </p:spPr>
        <p:txBody>
          <a:bodyPr wrap="none" rtlCol="0">
            <a:spAutoFit/>
          </a:bodyPr>
          <a:lstStyle/>
          <a:p>
            <a:pPr algn="ctr"/>
            <a:r>
              <a:rPr lang="en-US" sz="3600" dirty="0"/>
              <a:t>test</a:t>
            </a:r>
          </a:p>
        </p:txBody>
      </p:sp>
    </p:spTree>
    <p:extLst>
      <p:ext uri="{BB962C8B-B14F-4D97-AF65-F5344CB8AC3E}">
        <p14:creationId xmlns:p14="http://schemas.microsoft.com/office/powerpoint/2010/main" val="7838778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26005</TotalTime>
  <Words>762</Words>
  <Application>Microsoft Macintosh PowerPoint</Application>
  <PresentationFormat>Widescreen</PresentationFormat>
  <Paragraphs>123</Paragraphs>
  <Slides>22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Calibri Light</vt:lpstr>
      <vt:lpstr>Courier New</vt:lpstr>
      <vt:lpstr>Wingdings</vt:lpstr>
      <vt:lpstr>Office Theme</vt:lpstr>
      <vt:lpstr>PowerPoint Presentation</vt:lpstr>
      <vt:lpstr>Programming and Data Analysis for Modern Neuroscience</vt:lpstr>
      <vt:lpstr>PowerPoint Presentation</vt:lpstr>
      <vt:lpstr>PowerPoint Presentation</vt:lpstr>
      <vt:lpstr>PowerPoint Presentation</vt:lpstr>
      <vt:lpstr>Intro to Programming</vt:lpstr>
      <vt:lpstr>Why would you want to add programming to your toolkit?</vt:lpstr>
      <vt:lpstr>PowerPoint Presentation</vt:lpstr>
      <vt:lpstr>PowerPoint Presentation</vt:lpstr>
      <vt:lpstr>PowerPoint Presentation</vt:lpstr>
      <vt:lpstr>A few programming basics.</vt:lpstr>
      <vt:lpstr>PowerPoint Presentation</vt:lpstr>
      <vt:lpstr>PowerPoint Presentation</vt:lpstr>
      <vt:lpstr>PowerPoint Presentation</vt:lpstr>
      <vt:lpstr>PowerPoint Presentation</vt:lpstr>
      <vt:lpstr>A few rules of thumb.</vt:lpstr>
      <vt:lpstr>PowerPoint Presentation</vt:lpstr>
      <vt:lpstr>Basic python in  Jupyter notebooks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Programming</dc:title>
  <dc:creator>Goldschen, Marcel</dc:creator>
  <cp:lastModifiedBy>Goldschen, Marcel</cp:lastModifiedBy>
  <cp:revision>138</cp:revision>
  <dcterms:created xsi:type="dcterms:W3CDTF">2018-12-05T22:14:15Z</dcterms:created>
  <dcterms:modified xsi:type="dcterms:W3CDTF">2020-01-21T18:26:40Z</dcterms:modified>
</cp:coreProperties>
</file>

<file path=docProps/thumbnail.jpeg>
</file>